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256" r:id="rId2"/>
    <p:sldId id="294" r:id="rId3"/>
    <p:sldId id="307" r:id="rId4"/>
    <p:sldId id="287" r:id="rId5"/>
    <p:sldId id="338" r:id="rId6"/>
    <p:sldId id="339" r:id="rId7"/>
    <p:sldId id="296" r:id="rId8"/>
    <p:sldId id="309" r:id="rId9"/>
    <p:sldId id="310" r:id="rId10"/>
    <p:sldId id="311" r:id="rId11"/>
    <p:sldId id="312" r:id="rId12"/>
    <p:sldId id="313" r:id="rId13"/>
    <p:sldId id="314" r:id="rId14"/>
    <p:sldId id="315" r:id="rId15"/>
    <p:sldId id="298" r:id="rId16"/>
    <p:sldId id="308" r:id="rId17"/>
    <p:sldId id="320" r:id="rId18"/>
    <p:sldId id="316" r:id="rId19"/>
    <p:sldId id="317" r:id="rId20"/>
    <p:sldId id="318" r:id="rId21"/>
    <p:sldId id="319" r:id="rId22"/>
    <p:sldId id="321" r:id="rId23"/>
    <p:sldId id="322" r:id="rId24"/>
    <p:sldId id="323" r:id="rId25"/>
    <p:sldId id="340" r:id="rId26"/>
    <p:sldId id="299" r:id="rId27"/>
    <p:sldId id="297" r:id="rId28"/>
    <p:sldId id="300" r:id="rId29"/>
    <p:sldId id="329" r:id="rId30"/>
    <p:sldId id="341" r:id="rId31"/>
    <p:sldId id="301" r:id="rId32"/>
    <p:sldId id="326" r:id="rId33"/>
    <p:sldId id="328" r:id="rId34"/>
    <p:sldId id="330" r:id="rId35"/>
    <p:sldId id="382" r:id="rId36"/>
    <p:sldId id="383" r:id="rId37"/>
    <p:sldId id="387" r:id="rId38"/>
    <p:sldId id="388" r:id="rId39"/>
    <p:sldId id="389" r:id="rId40"/>
    <p:sldId id="390" r:id="rId41"/>
    <p:sldId id="327" r:id="rId42"/>
    <p:sldId id="342" r:id="rId43"/>
    <p:sldId id="343" r:id="rId44"/>
    <p:sldId id="344" r:id="rId45"/>
    <p:sldId id="345" r:id="rId46"/>
    <p:sldId id="346" r:id="rId47"/>
    <p:sldId id="349" r:id="rId48"/>
    <p:sldId id="350" r:id="rId49"/>
    <p:sldId id="351" r:id="rId50"/>
    <p:sldId id="391" r:id="rId51"/>
    <p:sldId id="334" r:id="rId52"/>
    <p:sldId id="335" r:id="rId53"/>
    <p:sldId id="336" r:id="rId54"/>
    <p:sldId id="352" r:id="rId55"/>
    <p:sldId id="393" r:id="rId56"/>
    <p:sldId id="394" r:id="rId57"/>
    <p:sldId id="392" r:id="rId58"/>
    <p:sldId id="376" r:id="rId59"/>
    <p:sldId id="377" r:id="rId60"/>
    <p:sldId id="365" r:id="rId61"/>
    <p:sldId id="366" r:id="rId62"/>
    <p:sldId id="367" r:id="rId63"/>
    <p:sldId id="368" r:id="rId64"/>
    <p:sldId id="369" r:id="rId65"/>
    <p:sldId id="370" r:id="rId66"/>
    <p:sldId id="371" r:id="rId67"/>
    <p:sldId id="372" r:id="rId68"/>
    <p:sldId id="373" r:id="rId69"/>
    <p:sldId id="358" r:id="rId70"/>
    <p:sldId id="357" r:id="rId71"/>
    <p:sldId id="359" r:id="rId72"/>
    <p:sldId id="362" r:id="rId73"/>
    <p:sldId id="363" r:id="rId74"/>
    <p:sldId id="354" r:id="rId75"/>
    <p:sldId id="395" r:id="rId76"/>
    <p:sldId id="361" r:id="rId77"/>
    <p:sldId id="396" r:id="rId78"/>
    <p:sldId id="397" r:id="rId79"/>
    <p:sldId id="355" r:id="rId80"/>
    <p:sldId id="379" r:id="rId81"/>
    <p:sldId id="380" r:id="rId82"/>
    <p:sldId id="378" r:id="rId83"/>
    <p:sldId id="381" r:id="rId84"/>
    <p:sldId id="398" r:id="rId85"/>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00FF"/>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434" y="-11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E51F7C-B101-4695-861D-C646F30E56BF}" type="datetimeFigureOut">
              <a:rPr lang="es-MX" smtClean="0"/>
              <a:t>08/12/2015</a:t>
            </a:fld>
            <a:endParaRPr lang="es-MX"/>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s-MX" smtClean="0"/>
              <a:t>M. en C. Sandra I. Bautista Rosales    Aplicaciones para Comunicaciones en Red</a:t>
            </a:r>
            <a:endParaRPr lang="es-MX"/>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342F971-C86A-4E94-BDBA-753AFC51C043}" type="slidenum">
              <a:rPr lang="es-MX" smtClean="0"/>
              <a:t>‹Nº›</a:t>
            </a:fld>
            <a:endParaRPr lang="es-MX"/>
          </a:p>
        </p:txBody>
      </p:sp>
    </p:spTree>
    <p:extLst>
      <p:ext uri="{BB962C8B-B14F-4D97-AF65-F5344CB8AC3E}">
        <p14:creationId xmlns:p14="http://schemas.microsoft.com/office/powerpoint/2010/main" val="232596503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9DBFD9-F891-43AB-840E-6AC0B5ED50F3}" type="datetimeFigureOut">
              <a:rPr lang="es-MX" smtClean="0"/>
              <a:t>08/12/2015</a:t>
            </a:fld>
            <a:endParaRPr lang="es-MX"/>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s-MX" smtClean="0"/>
              <a:t>M. en C. Sandra I. Bautista Rosales    Aplicaciones para Comunicaciones en Red</a:t>
            </a:r>
            <a:endParaRPr lang="es-MX"/>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A62709-55C3-4048-A959-2F6FCCBBE453}" type="slidenum">
              <a:rPr lang="es-MX" smtClean="0"/>
              <a:t>‹Nº›</a:t>
            </a:fld>
            <a:endParaRPr lang="es-MX"/>
          </a:p>
        </p:txBody>
      </p:sp>
    </p:spTree>
    <p:extLst>
      <p:ext uri="{BB962C8B-B14F-4D97-AF65-F5344CB8AC3E}">
        <p14:creationId xmlns:p14="http://schemas.microsoft.com/office/powerpoint/2010/main" val="298748560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2</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11</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12</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13</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14</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15</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16</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17</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18</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19</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20</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3</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21</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22</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23</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24</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25</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26</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27</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28</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29</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30</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4</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31</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32</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33</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34</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35</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36</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37</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38</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39</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40</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5</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41</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47A62709-55C3-4048-A959-2F6FCCBBE453}" type="slidenum">
              <a:rPr lang="es-MX" smtClean="0"/>
              <a:t>42</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47A62709-55C3-4048-A959-2F6FCCBBE453}" type="slidenum">
              <a:rPr lang="es-MX" smtClean="0"/>
              <a:t>43</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47A62709-55C3-4048-A959-2F6FCCBBE453}" type="slidenum">
              <a:rPr lang="es-MX" smtClean="0"/>
              <a:t>44</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47A62709-55C3-4048-A959-2F6FCCBBE453}" type="slidenum">
              <a:rPr lang="es-MX" smtClean="0"/>
              <a:t>45</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47A62709-55C3-4048-A959-2F6FCCBBE453}" type="slidenum">
              <a:rPr lang="es-MX" smtClean="0"/>
              <a:t>46</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47</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48</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49</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50</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6</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51</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52</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53</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54</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55</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56</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57</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58</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59</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60</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7</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61</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62</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63</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64</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65</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66</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67</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68</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69</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70</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8</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71</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72</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73</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74</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75</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76</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77</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78</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79</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80</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9</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81</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82</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83</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84</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a:p>
        </p:txBody>
      </p:sp>
      <p:sp>
        <p:nvSpPr>
          <p:cNvPr id="4" name="3 Marcador de número de diapositiva"/>
          <p:cNvSpPr>
            <a:spLocks noGrp="1"/>
          </p:cNvSpPr>
          <p:nvPr>
            <p:ph type="sldNum" sz="quarter" idx="10"/>
          </p:nvPr>
        </p:nvSpPr>
        <p:spPr/>
        <p:txBody>
          <a:bodyPr/>
          <a:lstStyle/>
          <a:p>
            <a:fld id="{47A62709-55C3-4048-A959-2F6FCCBBE453}" type="slidenum">
              <a:rPr lang="es-MX" smtClean="0"/>
              <a:t>10</a:t>
            </a:fld>
            <a:endParaRPr lang="es-MX"/>
          </a:p>
        </p:txBody>
      </p:sp>
      <p:sp>
        <p:nvSpPr>
          <p:cNvPr id="5" name="4 Marcador de pie de página"/>
          <p:cNvSpPr>
            <a:spLocks noGrp="1"/>
          </p:cNvSpPr>
          <p:nvPr>
            <p:ph type="ftr" sz="quarter" idx="11"/>
          </p:nvPr>
        </p:nvSpPr>
        <p:spPr/>
        <p:txBody>
          <a:bodyPr/>
          <a:lstStyle/>
          <a:p>
            <a:r>
              <a:rPr lang="es-MX" smtClean="0"/>
              <a:t>M. en C. Sandra I. Bautista Rosales    Aplicaciones para Comunicaciones en Red</a:t>
            </a:r>
            <a:endParaRPr lang="es-MX"/>
          </a:p>
        </p:txBody>
      </p:sp>
    </p:spTree>
    <p:extLst>
      <p:ext uri="{BB962C8B-B14F-4D97-AF65-F5344CB8AC3E}">
        <p14:creationId xmlns:p14="http://schemas.microsoft.com/office/powerpoint/2010/main" val="3678298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567F9775-1397-4CE8-AB9E-8CA5F9AC4797}" type="datetime1">
              <a:rPr lang="es-MX" smtClean="0"/>
              <a:t>08/12/2015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6E1CB57-ECA9-4034-9966-92321B4FCCFC}" type="slidenum">
              <a:rPr lang="es-MX" smtClean="0"/>
              <a:t>‹Nº›</a:t>
            </a:fld>
            <a:endParaRPr lang="es-MX"/>
          </a:p>
        </p:txBody>
      </p:sp>
    </p:spTree>
    <p:extLst>
      <p:ext uri="{BB962C8B-B14F-4D97-AF65-F5344CB8AC3E}">
        <p14:creationId xmlns:p14="http://schemas.microsoft.com/office/powerpoint/2010/main" val="852962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87F88687-3804-44D8-8B46-54E1B77F6FDB}" type="datetime1">
              <a:rPr lang="es-MX" smtClean="0"/>
              <a:t>08/12/2015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6E1CB57-ECA9-4034-9966-92321B4FCCFC}" type="slidenum">
              <a:rPr lang="es-MX" smtClean="0"/>
              <a:t>‹Nº›</a:t>
            </a:fld>
            <a:endParaRPr lang="es-MX"/>
          </a:p>
        </p:txBody>
      </p:sp>
    </p:spTree>
    <p:extLst>
      <p:ext uri="{BB962C8B-B14F-4D97-AF65-F5344CB8AC3E}">
        <p14:creationId xmlns:p14="http://schemas.microsoft.com/office/powerpoint/2010/main" val="2438483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7DCCAD8C-56DB-4ABD-994D-BB2F4C2CDA22}" type="datetime1">
              <a:rPr lang="es-MX" smtClean="0"/>
              <a:t>08/12/2015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6E1CB57-ECA9-4034-9966-92321B4FCCFC}" type="slidenum">
              <a:rPr lang="es-MX" smtClean="0"/>
              <a:t>‹Nº›</a:t>
            </a:fld>
            <a:endParaRPr lang="es-MX"/>
          </a:p>
        </p:txBody>
      </p:sp>
    </p:spTree>
    <p:extLst>
      <p:ext uri="{BB962C8B-B14F-4D97-AF65-F5344CB8AC3E}">
        <p14:creationId xmlns:p14="http://schemas.microsoft.com/office/powerpoint/2010/main" val="1028231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BBEFBF02-C3F0-4DFE-BA53-EF774179009E}" type="datetime1">
              <a:rPr lang="es-MX" smtClean="0"/>
              <a:t>08/12/2015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6E1CB57-ECA9-4034-9966-92321B4FCCFC}" type="slidenum">
              <a:rPr lang="es-MX" smtClean="0"/>
              <a:t>‹Nº›</a:t>
            </a:fld>
            <a:endParaRPr lang="es-MX"/>
          </a:p>
        </p:txBody>
      </p:sp>
    </p:spTree>
    <p:extLst>
      <p:ext uri="{BB962C8B-B14F-4D97-AF65-F5344CB8AC3E}">
        <p14:creationId xmlns:p14="http://schemas.microsoft.com/office/powerpoint/2010/main" val="1217850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423399F-1F34-4624-AA9B-C0FFD57A6E11}" type="datetime1">
              <a:rPr lang="es-MX" smtClean="0"/>
              <a:t>08/12/2015</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26E1CB57-ECA9-4034-9966-92321B4FCCFC}" type="slidenum">
              <a:rPr lang="es-MX" smtClean="0"/>
              <a:t>‹Nº›</a:t>
            </a:fld>
            <a:endParaRPr lang="es-MX"/>
          </a:p>
        </p:txBody>
      </p:sp>
    </p:spTree>
    <p:extLst>
      <p:ext uri="{BB962C8B-B14F-4D97-AF65-F5344CB8AC3E}">
        <p14:creationId xmlns:p14="http://schemas.microsoft.com/office/powerpoint/2010/main" val="2129363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275647E6-221B-4E02-92C1-928876EBC88E}" type="datetime1">
              <a:rPr lang="es-MX" smtClean="0"/>
              <a:t>08/12/2015</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26E1CB57-ECA9-4034-9966-92321B4FCCFC}" type="slidenum">
              <a:rPr lang="es-MX" smtClean="0"/>
              <a:t>‹Nº›</a:t>
            </a:fld>
            <a:endParaRPr lang="es-MX"/>
          </a:p>
        </p:txBody>
      </p:sp>
    </p:spTree>
    <p:extLst>
      <p:ext uri="{BB962C8B-B14F-4D97-AF65-F5344CB8AC3E}">
        <p14:creationId xmlns:p14="http://schemas.microsoft.com/office/powerpoint/2010/main" val="3563352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349EE181-C764-45EB-BFFE-72A4916800D2}" type="datetime1">
              <a:rPr lang="es-MX" smtClean="0"/>
              <a:t>08/12/2015</a:t>
            </a:fld>
            <a:endParaRPr lang="es-MX"/>
          </a:p>
        </p:txBody>
      </p:sp>
      <p:sp>
        <p:nvSpPr>
          <p:cNvPr id="8" name="7 Marcador de pie de página"/>
          <p:cNvSpPr>
            <a:spLocks noGrp="1"/>
          </p:cNvSpPr>
          <p:nvPr>
            <p:ph type="ftr" sz="quarter" idx="11"/>
          </p:nvPr>
        </p:nvSpPr>
        <p:spPr/>
        <p:txBody>
          <a:bodyPr/>
          <a:lstStyle/>
          <a:p>
            <a:endParaRPr lang="es-MX"/>
          </a:p>
        </p:txBody>
      </p:sp>
      <p:sp>
        <p:nvSpPr>
          <p:cNvPr id="9" name="8 Marcador de número de diapositiva"/>
          <p:cNvSpPr>
            <a:spLocks noGrp="1"/>
          </p:cNvSpPr>
          <p:nvPr>
            <p:ph type="sldNum" sz="quarter" idx="12"/>
          </p:nvPr>
        </p:nvSpPr>
        <p:spPr/>
        <p:txBody>
          <a:bodyPr/>
          <a:lstStyle/>
          <a:p>
            <a:fld id="{26E1CB57-ECA9-4034-9966-92321B4FCCFC}" type="slidenum">
              <a:rPr lang="es-MX" smtClean="0"/>
              <a:t>‹Nº›</a:t>
            </a:fld>
            <a:endParaRPr lang="es-MX"/>
          </a:p>
        </p:txBody>
      </p:sp>
    </p:spTree>
    <p:extLst>
      <p:ext uri="{BB962C8B-B14F-4D97-AF65-F5344CB8AC3E}">
        <p14:creationId xmlns:p14="http://schemas.microsoft.com/office/powerpoint/2010/main" val="1361875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p:txBody>
          <a:bodyPr/>
          <a:lstStyle/>
          <a:p>
            <a:fld id="{6BBBE912-ED4C-4E7F-B8CA-3D1EDAD887BE}" type="datetime1">
              <a:rPr lang="es-MX" smtClean="0"/>
              <a:t>08/12/2015</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26E1CB57-ECA9-4034-9966-92321B4FCCFC}" type="slidenum">
              <a:rPr lang="es-MX" smtClean="0"/>
              <a:t>‹Nº›</a:t>
            </a:fld>
            <a:endParaRPr lang="es-MX"/>
          </a:p>
        </p:txBody>
      </p:sp>
    </p:spTree>
    <p:extLst>
      <p:ext uri="{BB962C8B-B14F-4D97-AF65-F5344CB8AC3E}">
        <p14:creationId xmlns:p14="http://schemas.microsoft.com/office/powerpoint/2010/main" val="2931869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32A199-3635-47BB-811C-64EDBFC1AECD}" type="datetime1">
              <a:rPr lang="es-MX" smtClean="0"/>
              <a:t>08/12/2015</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26E1CB57-ECA9-4034-9966-92321B4FCCFC}" type="slidenum">
              <a:rPr lang="es-MX" smtClean="0"/>
              <a:t>‹Nº›</a:t>
            </a:fld>
            <a:endParaRPr lang="es-MX"/>
          </a:p>
        </p:txBody>
      </p:sp>
    </p:spTree>
    <p:extLst>
      <p:ext uri="{BB962C8B-B14F-4D97-AF65-F5344CB8AC3E}">
        <p14:creationId xmlns:p14="http://schemas.microsoft.com/office/powerpoint/2010/main" val="194788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4E580DDC-EABC-4EA7-BB11-4858D9045E35}" type="datetime1">
              <a:rPr lang="es-MX" smtClean="0"/>
              <a:t>08/12/2015</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26E1CB57-ECA9-4034-9966-92321B4FCCFC}" type="slidenum">
              <a:rPr lang="es-MX" smtClean="0"/>
              <a:t>‹Nº›</a:t>
            </a:fld>
            <a:endParaRPr lang="es-MX"/>
          </a:p>
        </p:txBody>
      </p:sp>
    </p:spTree>
    <p:extLst>
      <p:ext uri="{BB962C8B-B14F-4D97-AF65-F5344CB8AC3E}">
        <p14:creationId xmlns:p14="http://schemas.microsoft.com/office/powerpoint/2010/main" val="18411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1BC98CF6-C4F8-4154-ABA8-47DA54CA88E3}" type="datetime1">
              <a:rPr lang="es-MX" smtClean="0"/>
              <a:t>08/12/2015</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26E1CB57-ECA9-4034-9966-92321B4FCCFC}" type="slidenum">
              <a:rPr lang="es-MX" smtClean="0"/>
              <a:t>‹Nº›</a:t>
            </a:fld>
            <a:endParaRPr lang="es-MX"/>
          </a:p>
        </p:txBody>
      </p:sp>
    </p:spTree>
    <p:extLst>
      <p:ext uri="{BB962C8B-B14F-4D97-AF65-F5344CB8AC3E}">
        <p14:creationId xmlns:p14="http://schemas.microsoft.com/office/powerpoint/2010/main" val="4043904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10D0DE-C01C-4003-84D1-15C35C3EF97A}" type="datetime1">
              <a:rPr lang="es-MX" smtClean="0"/>
              <a:t>08/12/2015</a:t>
            </a:fld>
            <a:endParaRPr lang="es-MX"/>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E1CB57-ECA9-4034-9966-92321B4FCCFC}" type="slidenum">
              <a:rPr lang="es-MX" smtClean="0"/>
              <a:t>‹Nº›</a:t>
            </a:fld>
            <a:endParaRPr lang="es-MX"/>
          </a:p>
        </p:txBody>
      </p:sp>
    </p:spTree>
    <p:extLst>
      <p:ext uri="{BB962C8B-B14F-4D97-AF65-F5344CB8AC3E}">
        <p14:creationId xmlns:p14="http://schemas.microsoft.com/office/powerpoint/2010/main" val="28234252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ctrTitle"/>
          </p:nvPr>
        </p:nvSpPr>
        <p:spPr>
          <a:xfrm>
            <a:off x="1259632" y="2924944"/>
            <a:ext cx="6480048" cy="1008112"/>
          </a:xfrm>
        </p:spPr>
        <p:txBody>
          <a:bodyPr>
            <a:normAutofit/>
          </a:bodyPr>
          <a:lstStyle/>
          <a:p>
            <a:pPr algn="ctr"/>
            <a:r>
              <a:rPr lang="es-MX" sz="2800" b="1" dirty="0" smtClean="0">
                <a:solidFill>
                  <a:schemeClr val="bg1"/>
                </a:solidFill>
              </a:rPr>
              <a:t>UNIDAD IV: HILOS</a:t>
            </a:r>
            <a:endParaRPr lang="es-MX" sz="2800" b="1" dirty="0">
              <a:solidFill>
                <a:schemeClr val="bg1"/>
              </a:solidFill>
            </a:endParaRPr>
          </a:p>
        </p:txBody>
      </p:sp>
      <p:sp>
        <p:nvSpPr>
          <p:cNvPr id="5" name="2 Subtítulo"/>
          <p:cNvSpPr>
            <a:spLocks noGrp="1"/>
          </p:cNvSpPr>
          <p:nvPr>
            <p:ph type="subTitle" idx="1"/>
          </p:nvPr>
        </p:nvSpPr>
        <p:spPr>
          <a:xfrm>
            <a:off x="827584" y="5085184"/>
            <a:ext cx="7525762" cy="936104"/>
          </a:xfrm>
        </p:spPr>
        <p:txBody>
          <a:bodyPr>
            <a:normAutofit/>
          </a:bodyPr>
          <a:lstStyle/>
          <a:p>
            <a:pPr algn="ctr"/>
            <a:r>
              <a:rPr lang="es-MX" sz="2400" b="1" dirty="0" smtClean="0">
                <a:solidFill>
                  <a:schemeClr val="bg1"/>
                </a:solidFill>
              </a:rPr>
              <a:t>M. en C. Sandra Ivette Bautista Rosales</a:t>
            </a:r>
          </a:p>
          <a:p>
            <a:pPr algn="ctr"/>
            <a:endParaRPr lang="es-MX" sz="2400" b="1" dirty="0" smtClean="0">
              <a:solidFill>
                <a:schemeClr val="bg1"/>
              </a:solidFill>
            </a:endParaRPr>
          </a:p>
        </p:txBody>
      </p:sp>
      <p:pic>
        <p:nvPicPr>
          <p:cNvPr id="6" name="Imagen 2" descr="http://www.scouts.org.mx/cnc/documents/25/htmlimport_Logo20IPN.jpg"/>
          <p:cNvPicPr>
            <a:picLocks noChangeAspect="1" noChangeArrowheads="1"/>
          </p:cNvPicPr>
          <p:nvPr/>
        </p:nvPicPr>
        <p:blipFill>
          <a:blip r:embed="rId2" cstate="print"/>
          <a:srcRect/>
          <a:stretch>
            <a:fillRect/>
          </a:stretch>
        </p:blipFill>
        <p:spPr bwMode="auto">
          <a:xfrm>
            <a:off x="323528" y="332656"/>
            <a:ext cx="1078268" cy="1656184"/>
          </a:xfrm>
          <a:prstGeom prst="rect">
            <a:avLst/>
          </a:prstGeom>
          <a:noFill/>
          <a:ln w="9525">
            <a:noFill/>
            <a:miter lim="800000"/>
            <a:headEnd/>
            <a:tailEnd/>
          </a:ln>
        </p:spPr>
      </p:pic>
      <p:pic>
        <p:nvPicPr>
          <p:cNvPr id="7" name="Imagen 3" descr="http://1.bp.blogspot.com/_SlCABSXi5to/Sudn2aHC18I/AAAAAAAAAEM/POhyxO7UXZs/s320/ESCOM.JPG"/>
          <p:cNvPicPr>
            <a:picLocks noChangeAspect="1" noChangeArrowheads="1"/>
          </p:cNvPicPr>
          <p:nvPr/>
        </p:nvPicPr>
        <p:blipFill>
          <a:blip r:embed="rId3" cstate="print"/>
          <a:srcRect/>
          <a:stretch>
            <a:fillRect/>
          </a:stretch>
        </p:blipFill>
        <p:spPr bwMode="auto">
          <a:xfrm>
            <a:off x="7524329" y="260648"/>
            <a:ext cx="1296144" cy="1656184"/>
          </a:xfrm>
          <a:prstGeom prst="rect">
            <a:avLst/>
          </a:prstGeom>
          <a:noFill/>
          <a:ln w="9525">
            <a:noFill/>
            <a:miter lim="800000"/>
            <a:headEnd/>
            <a:tailEnd/>
          </a:ln>
        </p:spPr>
      </p:pic>
      <p:sp>
        <p:nvSpPr>
          <p:cNvPr id="8" name="7 CuadroTexto"/>
          <p:cNvSpPr txBox="1"/>
          <p:nvPr/>
        </p:nvSpPr>
        <p:spPr>
          <a:xfrm>
            <a:off x="2197847" y="329775"/>
            <a:ext cx="4634603" cy="1431161"/>
          </a:xfrm>
          <a:prstGeom prst="rect">
            <a:avLst/>
          </a:prstGeom>
          <a:noFill/>
        </p:spPr>
        <p:txBody>
          <a:bodyPr wrap="none" rtlCol="0">
            <a:spAutoFit/>
          </a:bodyPr>
          <a:lstStyle/>
          <a:p>
            <a:pPr algn="ctr"/>
            <a:r>
              <a:rPr lang="es-MX" sz="3200" b="1" dirty="0" smtClean="0">
                <a:solidFill>
                  <a:schemeClr val="bg1"/>
                </a:solidFill>
                <a:latin typeface="Aparajita" pitchFamily="34" charset="0"/>
                <a:cs typeface="Aparajita" pitchFamily="34" charset="0"/>
              </a:rPr>
              <a:t>Instituto Politécnico Nacional</a:t>
            </a:r>
          </a:p>
          <a:p>
            <a:pPr algn="ctr"/>
            <a:r>
              <a:rPr lang="es-MX" sz="3000" b="1" dirty="0" smtClean="0">
                <a:solidFill>
                  <a:schemeClr val="bg1"/>
                </a:solidFill>
                <a:latin typeface="Aparajita" pitchFamily="34" charset="0"/>
                <a:cs typeface="Aparajita" pitchFamily="34" charset="0"/>
              </a:rPr>
              <a:t>Escuela Superior de Cómputo</a:t>
            </a:r>
          </a:p>
          <a:p>
            <a:pPr algn="ctr"/>
            <a:r>
              <a:rPr lang="es-MX" sz="2500" b="1" dirty="0" smtClean="0">
                <a:solidFill>
                  <a:schemeClr val="bg1"/>
                </a:solidFill>
                <a:latin typeface="Aparajita" pitchFamily="34" charset="0"/>
                <a:cs typeface="Aparajita" pitchFamily="34" charset="0"/>
              </a:rPr>
              <a:t>Ingeniería en Sistemas Computacionales</a:t>
            </a:r>
            <a:endParaRPr lang="es-MX" sz="2500" b="1" dirty="0">
              <a:solidFill>
                <a:schemeClr val="bg1"/>
              </a:solidFill>
              <a:latin typeface="Aparajita" pitchFamily="34" charset="0"/>
              <a:cs typeface="Aparajita" pitchFamily="34" charset="0"/>
            </a:endParaRPr>
          </a:p>
        </p:txBody>
      </p:sp>
      <p:sp>
        <p:nvSpPr>
          <p:cNvPr id="9" name="8 CuadroTexto"/>
          <p:cNvSpPr txBox="1"/>
          <p:nvPr/>
        </p:nvSpPr>
        <p:spPr>
          <a:xfrm>
            <a:off x="3939079" y="4221088"/>
            <a:ext cx="1426031" cy="369332"/>
          </a:xfrm>
          <a:prstGeom prst="rect">
            <a:avLst/>
          </a:prstGeom>
          <a:noFill/>
        </p:spPr>
        <p:txBody>
          <a:bodyPr wrap="none" rtlCol="0">
            <a:spAutoFit/>
          </a:bodyPr>
          <a:lstStyle/>
          <a:p>
            <a:r>
              <a:rPr lang="es-MX" b="1" dirty="0" smtClean="0">
                <a:solidFill>
                  <a:schemeClr val="bg1"/>
                </a:solidFill>
              </a:rPr>
              <a:t>Octubre2015</a:t>
            </a:r>
          </a:p>
        </p:txBody>
      </p:sp>
      <p:sp>
        <p:nvSpPr>
          <p:cNvPr id="10" name="9 CuadroTexto"/>
          <p:cNvSpPr txBox="1"/>
          <p:nvPr/>
        </p:nvSpPr>
        <p:spPr>
          <a:xfrm>
            <a:off x="1597690" y="2226930"/>
            <a:ext cx="5798383" cy="553998"/>
          </a:xfrm>
          <a:prstGeom prst="rect">
            <a:avLst/>
          </a:prstGeom>
          <a:noFill/>
        </p:spPr>
        <p:txBody>
          <a:bodyPr wrap="none" rtlCol="0">
            <a:spAutoFit/>
          </a:bodyPr>
          <a:lstStyle/>
          <a:p>
            <a:pPr algn="ctr"/>
            <a:r>
              <a:rPr lang="es-MX" sz="3000" b="1" dirty="0" smtClean="0">
                <a:solidFill>
                  <a:schemeClr val="bg1"/>
                </a:solidFill>
                <a:latin typeface="Aparajita" pitchFamily="34" charset="0"/>
                <a:cs typeface="Aparajita" pitchFamily="34" charset="0"/>
              </a:rPr>
              <a:t>Aplicaciones para Comunicaciones en Red</a:t>
            </a:r>
          </a:p>
        </p:txBody>
      </p:sp>
      <p:sp>
        <p:nvSpPr>
          <p:cNvPr id="2" name="1 Marcador de número de diapositiva"/>
          <p:cNvSpPr>
            <a:spLocks noGrp="1"/>
          </p:cNvSpPr>
          <p:nvPr>
            <p:ph type="sldNum" sz="quarter" idx="12"/>
          </p:nvPr>
        </p:nvSpPr>
        <p:spPr/>
        <p:txBody>
          <a:bodyPr/>
          <a:lstStyle/>
          <a:p>
            <a:fld id="{26E1CB57-ECA9-4034-9966-92321B4FCCFC}" type="slidenum">
              <a:rPr lang="es-MX" smtClean="0"/>
              <a:t>1</a:t>
            </a:fld>
            <a:endParaRPr lang="es-MX"/>
          </a:p>
        </p:txBody>
      </p:sp>
    </p:spTree>
    <p:extLst>
      <p:ext uri="{BB962C8B-B14F-4D97-AF65-F5344CB8AC3E}">
        <p14:creationId xmlns:p14="http://schemas.microsoft.com/office/powerpoint/2010/main" val="51734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vertical)">
                                      <p:cBhvr>
                                        <p:cTn id="7" dur="1000"/>
                                        <p:tgtEl>
                                          <p:spTgt spid="6"/>
                                        </p:tgtEl>
                                      </p:cBhvr>
                                    </p:animEffect>
                                  </p:childTnLst>
                                </p:cTn>
                              </p:par>
                              <p:par>
                                <p:cTn id="8" presetID="3" presetClass="entr" presetSubtype="5"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vertical)">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Analogía del Ejemplo </a:t>
            </a:r>
            <a:endParaRPr lang="es-MX"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10</a:t>
            </a:fld>
            <a:endParaRPr lang="es-MX"/>
          </a:p>
        </p:txBody>
      </p:sp>
      <p:sp>
        <p:nvSpPr>
          <p:cNvPr id="6" name="5 CuadroTexto"/>
          <p:cNvSpPr txBox="1"/>
          <p:nvPr/>
        </p:nvSpPr>
        <p:spPr>
          <a:xfrm>
            <a:off x="899592" y="1475492"/>
            <a:ext cx="1196161"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Programa</a:t>
            </a:r>
            <a:endParaRPr lang="es-MX" b="1" dirty="0">
              <a:solidFill>
                <a:schemeClr val="bg1"/>
              </a:solidFill>
              <a:latin typeface="Palatino Linotype" pitchFamily="18" charset="0"/>
            </a:endParaRPr>
          </a:p>
        </p:txBody>
      </p:sp>
      <p:sp>
        <p:nvSpPr>
          <p:cNvPr id="9" name="8 CuadroTexto"/>
          <p:cNvSpPr txBox="1"/>
          <p:nvPr/>
        </p:nvSpPr>
        <p:spPr>
          <a:xfrm>
            <a:off x="4644008" y="1547500"/>
            <a:ext cx="1967205"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Datos de entrada</a:t>
            </a:r>
          </a:p>
        </p:txBody>
      </p:sp>
      <p:pic>
        <p:nvPicPr>
          <p:cNvPr id="1026" name="Picture 2" descr="http://visitemosmisiones.com/receta/rece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00" y="1877082"/>
            <a:ext cx="2095752" cy="263203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http://vignette1.wikia.nocookie.net/kirby/images/c/ca/KDCED_Artwork_Chef_Kirby_(KSS).png/revision/latest?cb=2012063001184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5" name="14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16" name="15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290030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Analogía del Ejemplo </a:t>
            </a:r>
            <a:endParaRPr lang="es-MX"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11</a:t>
            </a:fld>
            <a:endParaRPr lang="es-MX"/>
          </a:p>
        </p:txBody>
      </p:sp>
      <p:sp>
        <p:nvSpPr>
          <p:cNvPr id="6" name="5 CuadroTexto"/>
          <p:cNvSpPr txBox="1"/>
          <p:nvPr/>
        </p:nvSpPr>
        <p:spPr>
          <a:xfrm>
            <a:off x="899592" y="1475492"/>
            <a:ext cx="1196161"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Programa</a:t>
            </a:r>
            <a:endParaRPr lang="es-MX" b="1" dirty="0">
              <a:solidFill>
                <a:schemeClr val="bg1"/>
              </a:solidFill>
              <a:latin typeface="Palatino Linotype" pitchFamily="18" charset="0"/>
            </a:endParaRPr>
          </a:p>
        </p:txBody>
      </p:sp>
      <p:sp>
        <p:nvSpPr>
          <p:cNvPr id="9" name="8 CuadroTexto"/>
          <p:cNvSpPr txBox="1"/>
          <p:nvPr/>
        </p:nvSpPr>
        <p:spPr>
          <a:xfrm>
            <a:off x="4644008" y="1547500"/>
            <a:ext cx="1967205"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Datos de entrada</a:t>
            </a:r>
          </a:p>
        </p:txBody>
      </p:sp>
      <p:pic>
        <p:nvPicPr>
          <p:cNvPr id="1026" name="Picture 2" descr="http://visitemosmisiones.com/receta/rece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00" y="1877082"/>
            <a:ext cx="2095752" cy="263203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http://vignette1.wikia.nocookie.net/kirby/images/c/ca/KDCED_Artwork_Chef_Kirby_(KSS).png/revision/latest?cb=2012063001184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33" name="Picture 9" descr="G:\ESCOM\MATERIAL CLASES\ingredient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2060848"/>
            <a:ext cx="2232248" cy="2232248"/>
          </a:xfrm>
          <a:prstGeom prst="rect">
            <a:avLst/>
          </a:prstGeom>
          <a:noFill/>
          <a:extLst>
            <a:ext uri="{909E8E84-426E-40DD-AFC4-6F175D3DCCD1}">
              <a14:hiddenFill xmlns:a14="http://schemas.microsoft.com/office/drawing/2010/main">
                <a:solidFill>
                  <a:srgbClr val="FFFFFF"/>
                </a:solidFill>
              </a14:hiddenFill>
            </a:ext>
          </a:extLst>
        </p:spPr>
      </p:pic>
      <p:sp>
        <p:nvSpPr>
          <p:cNvPr id="15" name="14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16" name="15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3867230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Analogía del Ejemplo </a:t>
            </a:r>
            <a:endParaRPr lang="es-MX"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12</a:t>
            </a:fld>
            <a:endParaRPr lang="es-MX"/>
          </a:p>
        </p:txBody>
      </p:sp>
      <p:sp>
        <p:nvSpPr>
          <p:cNvPr id="6" name="5 CuadroTexto"/>
          <p:cNvSpPr txBox="1"/>
          <p:nvPr/>
        </p:nvSpPr>
        <p:spPr>
          <a:xfrm>
            <a:off x="899592" y="1475492"/>
            <a:ext cx="1196161"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Programa</a:t>
            </a:r>
            <a:endParaRPr lang="es-MX" b="1" dirty="0">
              <a:solidFill>
                <a:schemeClr val="bg1"/>
              </a:solidFill>
              <a:latin typeface="Palatino Linotype" pitchFamily="18" charset="0"/>
            </a:endParaRPr>
          </a:p>
        </p:txBody>
      </p:sp>
      <p:sp>
        <p:nvSpPr>
          <p:cNvPr id="8" name="7 CuadroTexto"/>
          <p:cNvSpPr txBox="1"/>
          <p:nvPr/>
        </p:nvSpPr>
        <p:spPr>
          <a:xfrm>
            <a:off x="2823972" y="2636912"/>
            <a:ext cx="934236" cy="369332"/>
          </a:xfrm>
          <a:prstGeom prst="rect">
            <a:avLst/>
          </a:prstGeom>
          <a:noFill/>
        </p:spPr>
        <p:txBody>
          <a:bodyPr wrap="square" rtlCol="0">
            <a:spAutoFit/>
          </a:bodyPr>
          <a:lstStyle/>
          <a:p>
            <a:pPr algn="ctr"/>
            <a:r>
              <a:rPr lang="es-MX" b="1" dirty="0" smtClean="0">
                <a:solidFill>
                  <a:schemeClr val="bg1"/>
                </a:solidFill>
                <a:latin typeface="Palatino Linotype" pitchFamily="18" charset="0"/>
              </a:rPr>
              <a:t>CPU</a:t>
            </a:r>
            <a:endParaRPr lang="es-MX" b="1" dirty="0">
              <a:solidFill>
                <a:schemeClr val="bg1"/>
              </a:solidFill>
              <a:latin typeface="Palatino Linotype" pitchFamily="18" charset="0"/>
            </a:endParaRPr>
          </a:p>
        </p:txBody>
      </p:sp>
      <p:sp>
        <p:nvSpPr>
          <p:cNvPr id="9" name="8 CuadroTexto"/>
          <p:cNvSpPr txBox="1"/>
          <p:nvPr/>
        </p:nvSpPr>
        <p:spPr>
          <a:xfrm>
            <a:off x="4644008" y="1547500"/>
            <a:ext cx="1967205"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Datos de entrada</a:t>
            </a:r>
          </a:p>
        </p:txBody>
      </p:sp>
      <p:pic>
        <p:nvPicPr>
          <p:cNvPr id="1026" name="Picture 2" descr="http://visitemosmisiones.com/receta/rece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00" y="1877082"/>
            <a:ext cx="2095752" cy="263203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http://vignette1.wikia.nocookie.net/kirby/images/c/ca/KDCED_Artwork_Chef_Kirby_(KSS).png/revision/latest?cb=2012063001184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33" name="Picture 9" descr="G:\ESCOM\MATERIAL CLASES\ingredient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2060848"/>
            <a:ext cx="2232248" cy="2232248"/>
          </a:xfrm>
          <a:prstGeom prst="rect">
            <a:avLst/>
          </a:prstGeom>
          <a:noFill/>
          <a:extLst>
            <a:ext uri="{909E8E84-426E-40DD-AFC4-6F175D3DCCD1}">
              <a14:hiddenFill xmlns:a14="http://schemas.microsoft.com/office/drawing/2010/main">
                <a:solidFill>
                  <a:srgbClr val="FFFFFF"/>
                </a:solidFill>
              </a14:hiddenFill>
            </a:ext>
          </a:extLst>
        </p:spPr>
      </p:pic>
      <p:sp>
        <p:nvSpPr>
          <p:cNvPr id="15" name="14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16" name="15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254997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Analogía del Ejemplo </a:t>
            </a:r>
            <a:endParaRPr lang="es-MX"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13</a:t>
            </a:fld>
            <a:endParaRPr lang="es-MX"/>
          </a:p>
        </p:txBody>
      </p:sp>
      <p:sp>
        <p:nvSpPr>
          <p:cNvPr id="6" name="5 CuadroTexto"/>
          <p:cNvSpPr txBox="1"/>
          <p:nvPr/>
        </p:nvSpPr>
        <p:spPr>
          <a:xfrm>
            <a:off x="899592" y="1475492"/>
            <a:ext cx="1196161"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Programa</a:t>
            </a:r>
            <a:endParaRPr lang="es-MX" b="1" dirty="0">
              <a:solidFill>
                <a:schemeClr val="bg1"/>
              </a:solidFill>
              <a:latin typeface="Palatino Linotype" pitchFamily="18" charset="0"/>
            </a:endParaRPr>
          </a:p>
        </p:txBody>
      </p:sp>
      <p:sp>
        <p:nvSpPr>
          <p:cNvPr id="8" name="7 CuadroTexto"/>
          <p:cNvSpPr txBox="1"/>
          <p:nvPr/>
        </p:nvSpPr>
        <p:spPr>
          <a:xfrm>
            <a:off x="2823972" y="2636912"/>
            <a:ext cx="934236" cy="369332"/>
          </a:xfrm>
          <a:prstGeom prst="rect">
            <a:avLst/>
          </a:prstGeom>
          <a:noFill/>
        </p:spPr>
        <p:txBody>
          <a:bodyPr wrap="square" rtlCol="0">
            <a:spAutoFit/>
          </a:bodyPr>
          <a:lstStyle/>
          <a:p>
            <a:pPr algn="ctr"/>
            <a:r>
              <a:rPr lang="es-MX" b="1" dirty="0" smtClean="0">
                <a:solidFill>
                  <a:schemeClr val="bg1"/>
                </a:solidFill>
                <a:latin typeface="Palatino Linotype" pitchFamily="18" charset="0"/>
              </a:rPr>
              <a:t>CPU</a:t>
            </a:r>
            <a:endParaRPr lang="es-MX" b="1" dirty="0">
              <a:solidFill>
                <a:schemeClr val="bg1"/>
              </a:solidFill>
              <a:latin typeface="Palatino Linotype" pitchFamily="18" charset="0"/>
            </a:endParaRPr>
          </a:p>
        </p:txBody>
      </p:sp>
      <p:sp>
        <p:nvSpPr>
          <p:cNvPr id="9" name="8 CuadroTexto"/>
          <p:cNvSpPr txBox="1"/>
          <p:nvPr/>
        </p:nvSpPr>
        <p:spPr>
          <a:xfrm>
            <a:off x="4644008" y="1547500"/>
            <a:ext cx="1967205"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Datos de entrada</a:t>
            </a:r>
          </a:p>
        </p:txBody>
      </p:sp>
      <p:pic>
        <p:nvPicPr>
          <p:cNvPr id="1026" name="Picture 2" descr="http://visitemosmisiones.com/receta/rece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00" y="1877082"/>
            <a:ext cx="2095752" cy="263203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http://vignette1.wikia.nocookie.net/kirby/images/c/ca/KDCED_Artwork_Chef_Kirby_(KSS).png/revision/latest?cb=2012063001184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32" name="Picture 8" descr="http://12stt03ob0o243jgqweygh1jx4.wpengine.netdna-cdn.com/wp-content/uploads/2013/10/kokkamu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217181"/>
            <a:ext cx="2082526" cy="32341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G:\ESCOM\MATERIAL CLASES\ingredient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2060848"/>
            <a:ext cx="2232248" cy="2232248"/>
          </a:xfrm>
          <a:prstGeom prst="rect">
            <a:avLst/>
          </a:prstGeom>
          <a:noFill/>
          <a:extLst>
            <a:ext uri="{909E8E84-426E-40DD-AFC4-6F175D3DCCD1}">
              <a14:hiddenFill xmlns:a14="http://schemas.microsoft.com/office/drawing/2010/main">
                <a:solidFill>
                  <a:srgbClr val="FFFFFF"/>
                </a:solidFill>
              </a14:hiddenFill>
            </a:ext>
          </a:extLst>
        </p:spPr>
      </p:pic>
      <p:sp>
        <p:nvSpPr>
          <p:cNvPr id="15" name="14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16" name="15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226844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Analogía del Ejemplo </a:t>
            </a:r>
            <a:endParaRPr lang="es-MX"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14</a:t>
            </a:fld>
            <a:endParaRPr lang="es-MX"/>
          </a:p>
        </p:txBody>
      </p:sp>
      <p:sp>
        <p:nvSpPr>
          <p:cNvPr id="6" name="5 CuadroTexto"/>
          <p:cNvSpPr txBox="1"/>
          <p:nvPr/>
        </p:nvSpPr>
        <p:spPr>
          <a:xfrm>
            <a:off x="899592" y="1475492"/>
            <a:ext cx="1196161"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Programa</a:t>
            </a:r>
            <a:endParaRPr lang="es-MX" b="1" dirty="0">
              <a:solidFill>
                <a:schemeClr val="bg1"/>
              </a:solidFill>
              <a:latin typeface="Palatino Linotype" pitchFamily="18" charset="0"/>
            </a:endParaRPr>
          </a:p>
        </p:txBody>
      </p:sp>
      <p:sp>
        <p:nvSpPr>
          <p:cNvPr id="8" name="7 CuadroTexto"/>
          <p:cNvSpPr txBox="1"/>
          <p:nvPr/>
        </p:nvSpPr>
        <p:spPr>
          <a:xfrm>
            <a:off x="2823972" y="2636912"/>
            <a:ext cx="934236" cy="369332"/>
          </a:xfrm>
          <a:prstGeom prst="rect">
            <a:avLst/>
          </a:prstGeom>
          <a:noFill/>
        </p:spPr>
        <p:txBody>
          <a:bodyPr wrap="square" rtlCol="0">
            <a:spAutoFit/>
          </a:bodyPr>
          <a:lstStyle/>
          <a:p>
            <a:pPr algn="ctr"/>
            <a:r>
              <a:rPr lang="es-MX" b="1" dirty="0" smtClean="0">
                <a:solidFill>
                  <a:schemeClr val="bg1"/>
                </a:solidFill>
                <a:latin typeface="Palatino Linotype" pitchFamily="18" charset="0"/>
              </a:rPr>
              <a:t>CPU</a:t>
            </a:r>
            <a:endParaRPr lang="es-MX" b="1" dirty="0">
              <a:solidFill>
                <a:schemeClr val="bg1"/>
              </a:solidFill>
              <a:latin typeface="Palatino Linotype" pitchFamily="18" charset="0"/>
            </a:endParaRPr>
          </a:p>
        </p:txBody>
      </p:sp>
      <p:sp>
        <p:nvSpPr>
          <p:cNvPr id="9" name="8 CuadroTexto"/>
          <p:cNvSpPr txBox="1"/>
          <p:nvPr/>
        </p:nvSpPr>
        <p:spPr>
          <a:xfrm>
            <a:off x="4644008" y="1547500"/>
            <a:ext cx="1967205"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Datos de entrada</a:t>
            </a:r>
          </a:p>
        </p:txBody>
      </p:sp>
      <p:sp>
        <p:nvSpPr>
          <p:cNvPr id="10" name="9 CuadroTexto"/>
          <p:cNvSpPr txBox="1"/>
          <p:nvPr/>
        </p:nvSpPr>
        <p:spPr>
          <a:xfrm>
            <a:off x="7395845" y="2636912"/>
            <a:ext cx="992579"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Proceso</a:t>
            </a:r>
          </a:p>
        </p:txBody>
      </p:sp>
      <p:pic>
        <p:nvPicPr>
          <p:cNvPr id="1026" name="Picture 2" descr="http://visitemosmisiones.com/receta/rece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00" y="1877082"/>
            <a:ext cx="2095752" cy="263203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http://vignette1.wikia.nocookie.net/kirby/images/c/ca/KDCED_Artwork_Chef_Kirby_(KSS).png/revision/latest?cb=2012063001184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32" name="Picture 8" descr="http://12stt03ob0o243jgqweygh1jx4.wpengine.netdna-cdn.com/wp-content/uploads/2013/10/kokkamu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217181"/>
            <a:ext cx="2082526" cy="32341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G:\ESCOM\MATERIAL CLASES\ingredient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2060848"/>
            <a:ext cx="2232248" cy="2232248"/>
          </a:xfrm>
          <a:prstGeom prst="rect">
            <a:avLst/>
          </a:prstGeom>
          <a:noFill/>
          <a:extLst>
            <a:ext uri="{909E8E84-426E-40DD-AFC4-6F175D3DCCD1}">
              <a14:hiddenFill xmlns:a14="http://schemas.microsoft.com/office/drawing/2010/main">
                <a:solidFill>
                  <a:srgbClr val="FFFFFF"/>
                </a:solidFill>
              </a14:hiddenFill>
            </a:ext>
          </a:extLst>
        </p:spPr>
      </p:pic>
      <p:sp>
        <p:nvSpPr>
          <p:cNvPr id="15" name="14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16" name="15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3748607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Analogía del Ejemplo </a:t>
            </a:r>
            <a:endParaRPr lang="es-MX"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15</a:t>
            </a:fld>
            <a:endParaRPr lang="es-MX"/>
          </a:p>
        </p:txBody>
      </p:sp>
      <p:sp>
        <p:nvSpPr>
          <p:cNvPr id="6" name="5 CuadroTexto"/>
          <p:cNvSpPr txBox="1"/>
          <p:nvPr/>
        </p:nvSpPr>
        <p:spPr>
          <a:xfrm>
            <a:off x="899592" y="1475492"/>
            <a:ext cx="1196161"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Programa</a:t>
            </a:r>
            <a:endParaRPr lang="es-MX" b="1" dirty="0">
              <a:solidFill>
                <a:schemeClr val="bg1"/>
              </a:solidFill>
              <a:latin typeface="Palatino Linotype" pitchFamily="18" charset="0"/>
            </a:endParaRPr>
          </a:p>
        </p:txBody>
      </p:sp>
      <p:sp>
        <p:nvSpPr>
          <p:cNvPr id="8" name="7 CuadroTexto"/>
          <p:cNvSpPr txBox="1"/>
          <p:nvPr/>
        </p:nvSpPr>
        <p:spPr>
          <a:xfrm>
            <a:off x="2823972" y="2636912"/>
            <a:ext cx="934236" cy="369332"/>
          </a:xfrm>
          <a:prstGeom prst="rect">
            <a:avLst/>
          </a:prstGeom>
          <a:noFill/>
        </p:spPr>
        <p:txBody>
          <a:bodyPr wrap="square" rtlCol="0">
            <a:spAutoFit/>
          </a:bodyPr>
          <a:lstStyle/>
          <a:p>
            <a:pPr algn="ctr"/>
            <a:r>
              <a:rPr lang="es-MX" b="1" dirty="0" smtClean="0">
                <a:solidFill>
                  <a:schemeClr val="bg1"/>
                </a:solidFill>
                <a:latin typeface="Palatino Linotype" pitchFamily="18" charset="0"/>
              </a:rPr>
              <a:t>CPU</a:t>
            </a:r>
            <a:endParaRPr lang="es-MX" b="1" dirty="0">
              <a:solidFill>
                <a:schemeClr val="bg1"/>
              </a:solidFill>
              <a:latin typeface="Palatino Linotype" pitchFamily="18" charset="0"/>
            </a:endParaRPr>
          </a:p>
        </p:txBody>
      </p:sp>
      <p:sp>
        <p:nvSpPr>
          <p:cNvPr id="9" name="8 CuadroTexto"/>
          <p:cNvSpPr txBox="1"/>
          <p:nvPr/>
        </p:nvSpPr>
        <p:spPr>
          <a:xfrm>
            <a:off x="4644008" y="1547500"/>
            <a:ext cx="1967205"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Datos de entrada</a:t>
            </a:r>
          </a:p>
        </p:txBody>
      </p:sp>
      <p:sp>
        <p:nvSpPr>
          <p:cNvPr id="10" name="9 CuadroTexto"/>
          <p:cNvSpPr txBox="1"/>
          <p:nvPr/>
        </p:nvSpPr>
        <p:spPr>
          <a:xfrm>
            <a:off x="7395845" y="2636912"/>
            <a:ext cx="992579"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Proceso</a:t>
            </a:r>
          </a:p>
        </p:txBody>
      </p:sp>
      <p:pic>
        <p:nvPicPr>
          <p:cNvPr id="1026" name="Picture 2" descr="http://visitemosmisiones.com/receta/rece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00" y="1877082"/>
            <a:ext cx="2095752" cy="263203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http://vignette1.wikia.nocookie.net/kirby/images/c/ca/KDCED_Artwork_Chef_Kirby_(KSS).png/revision/latest?cb=2012063001184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32" name="Picture 8" descr="http://12stt03ob0o243jgqweygh1jx4.wpengine.netdna-cdn.com/wp-content/uploads/2013/10/kokkamu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217181"/>
            <a:ext cx="2082526" cy="323412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G:\ESCOM\MATERIAL CLASES\ingredient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984" y="2060848"/>
            <a:ext cx="2232248"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2.bp.blogspot.com/-nNSdE8-0scs/UMoLMm-6FwI/AAAAAAAAQ7A/E8VoNnuwzyo/s1600/torta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8736" y="3356992"/>
            <a:ext cx="1903744" cy="2808312"/>
          </a:xfrm>
          <a:prstGeom prst="rect">
            <a:avLst/>
          </a:prstGeom>
          <a:noFill/>
          <a:extLst>
            <a:ext uri="{909E8E84-426E-40DD-AFC4-6F175D3DCCD1}">
              <a14:hiddenFill xmlns:a14="http://schemas.microsoft.com/office/drawing/2010/main">
                <a:solidFill>
                  <a:srgbClr val="FFFFFF"/>
                </a:solidFill>
              </a14:hiddenFill>
            </a:ext>
          </a:extLst>
        </p:spPr>
      </p:pic>
      <p:sp>
        <p:nvSpPr>
          <p:cNvPr id="15" name="14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16" name="15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551458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994122"/>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196752"/>
            <a:ext cx="8229600" cy="4929411"/>
          </a:xfrm>
        </p:spPr>
        <p:txBody>
          <a:bodyPr>
            <a:normAutofit/>
          </a:bodyPr>
          <a:lstStyle/>
          <a:p>
            <a:pPr marL="0" indent="0" algn="just">
              <a:buNone/>
            </a:pPr>
            <a:r>
              <a:rPr lang="es-MX" sz="2800" b="1" dirty="0" smtClean="0">
                <a:solidFill>
                  <a:schemeClr val="bg1"/>
                </a:solidFill>
              </a:rPr>
              <a:t>¿Qué es una </a:t>
            </a:r>
            <a:r>
              <a:rPr lang="es-MX" sz="2800" b="1" dirty="0" smtClean="0">
                <a:solidFill>
                  <a:srgbClr val="92D050"/>
                </a:solidFill>
              </a:rPr>
              <a:t>tarea</a:t>
            </a:r>
            <a:r>
              <a:rPr lang="es-MX" sz="2800" b="1" dirty="0" smtClean="0">
                <a:solidFill>
                  <a:schemeClr val="bg1"/>
                </a:solidFill>
              </a:rPr>
              <a:t>?</a:t>
            </a:r>
          </a:p>
          <a:p>
            <a:pPr marL="0" indent="0" algn="just">
              <a:buNone/>
            </a:pPr>
            <a:endParaRPr lang="es-MX" sz="1000" b="1" dirty="0" smtClean="0">
              <a:solidFill>
                <a:schemeClr val="bg1"/>
              </a:solidFill>
            </a:endParaRPr>
          </a:p>
          <a:p>
            <a:pPr algn="just"/>
            <a:r>
              <a:rPr lang="es-MX" sz="2100" dirty="0" smtClean="0">
                <a:solidFill>
                  <a:schemeClr val="bg1"/>
                </a:solidFill>
              </a:rPr>
              <a:t>Cada programa se puede componer de múltiples tareas, ejecutándose según ciertas reglas de manera simultánea.</a:t>
            </a:r>
          </a:p>
          <a:p>
            <a:pPr algn="just"/>
            <a:r>
              <a:rPr lang="es-MX" sz="2100" dirty="0" smtClean="0">
                <a:solidFill>
                  <a:schemeClr val="bg1"/>
                </a:solidFill>
              </a:rPr>
              <a:t>Una tarea se encarga de controlar un único aspecto dentro de la ejecución de un programa.</a:t>
            </a:r>
          </a:p>
          <a:p>
            <a:pPr algn="just"/>
            <a:r>
              <a:rPr lang="es-MX" sz="2100" dirty="0" smtClean="0">
                <a:solidFill>
                  <a:schemeClr val="bg1"/>
                </a:solidFill>
              </a:rPr>
              <a:t>Las </a:t>
            </a:r>
            <a:r>
              <a:rPr lang="es-MX" sz="2100" dirty="0" smtClean="0">
                <a:solidFill>
                  <a:srgbClr val="92D050"/>
                </a:solidFill>
              </a:rPr>
              <a:t>tareas</a:t>
            </a:r>
            <a:r>
              <a:rPr lang="es-MX" sz="2100" dirty="0" smtClean="0">
                <a:solidFill>
                  <a:schemeClr val="bg1"/>
                </a:solidFill>
              </a:rPr>
              <a:t> se diferencian de los </a:t>
            </a:r>
            <a:r>
              <a:rPr lang="es-MX" sz="2100" dirty="0" smtClean="0">
                <a:solidFill>
                  <a:srgbClr val="00B0F0"/>
                </a:solidFill>
              </a:rPr>
              <a:t>procesos</a:t>
            </a:r>
            <a:r>
              <a:rPr lang="es-MX" sz="2100" dirty="0" smtClean="0">
                <a:solidFill>
                  <a:schemeClr val="bg1"/>
                </a:solidFill>
              </a:rPr>
              <a:t> en que las tareas comparten los mismos recursos del programa que las contiene, en tanto los </a:t>
            </a:r>
            <a:r>
              <a:rPr lang="es-MX" sz="2100" dirty="0" smtClean="0">
                <a:solidFill>
                  <a:srgbClr val="00B0F0"/>
                </a:solidFill>
              </a:rPr>
              <a:t>procesos</a:t>
            </a:r>
            <a:r>
              <a:rPr lang="es-MX" sz="2100" dirty="0" smtClean="0">
                <a:solidFill>
                  <a:schemeClr val="bg1"/>
                </a:solidFill>
              </a:rPr>
              <a:t> tienen en forma separada su código, así como sus datos.</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16</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8034607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994122"/>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196752"/>
            <a:ext cx="8229600" cy="4929411"/>
          </a:xfrm>
        </p:spPr>
        <p:txBody>
          <a:bodyPr>
            <a:normAutofit/>
          </a:bodyPr>
          <a:lstStyle/>
          <a:p>
            <a:pPr marL="0" indent="0" algn="just">
              <a:buNone/>
            </a:pPr>
            <a:r>
              <a:rPr lang="es-MX" sz="2800" b="1" dirty="0" smtClean="0">
                <a:solidFill>
                  <a:schemeClr val="bg1"/>
                </a:solidFill>
              </a:rPr>
              <a:t>Proceso y máquina extendida</a:t>
            </a:r>
          </a:p>
          <a:p>
            <a:pPr marL="0" indent="0" algn="just">
              <a:buNone/>
            </a:pPr>
            <a:endParaRPr lang="es-MX" sz="1000" b="1" dirty="0" smtClean="0">
              <a:solidFill>
                <a:schemeClr val="bg1"/>
              </a:solidFill>
            </a:endParaRPr>
          </a:p>
          <a:p>
            <a:pPr algn="just"/>
            <a:r>
              <a:rPr lang="es-MX" sz="2100" dirty="0" smtClean="0">
                <a:solidFill>
                  <a:schemeClr val="bg1"/>
                </a:solidFill>
              </a:rPr>
              <a:t>La idea de proceso es un resultado natural de la máquina extendida.</a:t>
            </a:r>
          </a:p>
          <a:p>
            <a:pPr algn="just"/>
            <a:r>
              <a:rPr lang="es-MX" sz="2100" dirty="0" smtClean="0">
                <a:solidFill>
                  <a:schemeClr val="bg1"/>
                </a:solidFill>
              </a:rPr>
              <a:t>El concepto de máquina extendida nos ayuda a abstraer a una máquina con recursos propios.</a:t>
            </a:r>
          </a:p>
          <a:p>
            <a:pPr algn="just"/>
            <a:r>
              <a:rPr lang="es-MX" sz="2100" dirty="0" smtClean="0">
                <a:solidFill>
                  <a:schemeClr val="bg1"/>
                </a:solidFill>
              </a:rPr>
              <a:t>El proceso al ser una abstracción de máquina extendida, ningún proceso invadirá o consumirá recursos ajenos.</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17</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8232868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994122"/>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196752"/>
            <a:ext cx="8229600" cy="4929411"/>
          </a:xfrm>
        </p:spPr>
        <p:txBody>
          <a:bodyPr>
            <a:normAutofit/>
          </a:bodyPr>
          <a:lstStyle/>
          <a:p>
            <a:pPr marL="0" indent="0" algn="just">
              <a:buNone/>
            </a:pPr>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18</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1556792"/>
            <a:ext cx="3888432"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1419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994122"/>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196752"/>
            <a:ext cx="8229600" cy="4929411"/>
          </a:xfrm>
        </p:spPr>
        <p:txBody>
          <a:bodyPr>
            <a:normAutofit/>
          </a:bodyPr>
          <a:lstStyle/>
          <a:p>
            <a:pPr marL="0" indent="0" algn="just">
              <a:buNone/>
            </a:pPr>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19</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657" y="1340768"/>
            <a:ext cx="7133751" cy="4709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401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412776"/>
            <a:ext cx="8229600" cy="4713387"/>
          </a:xfrm>
        </p:spPr>
        <p:txBody>
          <a:bodyPr>
            <a:normAutofit/>
          </a:bodyPr>
          <a:lstStyle/>
          <a:p>
            <a:pPr marL="0" indent="0" algn="just">
              <a:buNone/>
            </a:pPr>
            <a:r>
              <a:rPr lang="es-MX" sz="2800" b="1" dirty="0" smtClean="0">
                <a:solidFill>
                  <a:schemeClr val="bg1"/>
                </a:solidFill>
              </a:rPr>
              <a:t>¿Es lo mismo pero no es igual…?</a:t>
            </a:r>
          </a:p>
          <a:p>
            <a:pPr marL="0" indent="0" algn="just">
              <a:buNone/>
            </a:pPr>
            <a:endParaRPr lang="es-MX" sz="2800" b="1" dirty="0" smtClean="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2</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
        <p:nvSpPr>
          <p:cNvPr id="9" name="8 CuadroTexto"/>
          <p:cNvSpPr txBox="1"/>
          <p:nvPr/>
        </p:nvSpPr>
        <p:spPr>
          <a:xfrm>
            <a:off x="369382" y="2924944"/>
            <a:ext cx="2662908" cy="769441"/>
          </a:xfrm>
          <a:prstGeom prst="rect">
            <a:avLst/>
          </a:prstGeom>
          <a:noFill/>
        </p:spPr>
        <p:txBody>
          <a:bodyPr wrap="none" rtlCol="0">
            <a:spAutoFit/>
          </a:bodyPr>
          <a:lstStyle/>
          <a:p>
            <a:pPr algn="ctr"/>
            <a:r>
              <a:rPr lang="es-MX" sz="4400" b="1" dirty="0" smtClean="0">
                <a:solidFill>
                  <a:srgbClr val="FF0000"/>
                </a:solidFill>
                <a:latin typeface="Palatino Linotype" pitchFamily="18" charset="0"/>
              </a:rPr>
              <a:t>Programa</a:t>
            </a:r>
            <a:endParaRPr lang="es-MX" sz="4400" b="1" dirty="0">
              <a:solidFill>
                <a:srgbClr val="FF0000"/>
              </a:solidFill>
              <a:latin typeface="Palatino Linotype" pitchFamily="18" charset="0"/>
            </a:endParaRPr>
          </a:p>
        </p:txBody>
      </p:sp>
      <p:sp>
        <p:nvSpPr>
          <p:cNvPr id="10" name="9 CuadroTexto"/>
          <p:cNvSpPr txBox="1"/>
          <p:nvPr/>
        </p:nvSpPr>
        <p:spPr>
          <a:xfrm>
            <a:off x="3492553" y="4653136"/>
            <a:ext cx="2159567" cy="769441"/>
          </a:xfrm>
          <a:prstGeom prst="rect">
            <a:avLst/>
          </a:prstGeom>
          <a:noFill/>
        </p:spPr>
        <p:txBody>
          <a:bodyPr wrap="none" rtlCol="0">
            <a:spAutoFit/>
          </a:bodyPr>
          <a:lstStyle/>
          <a:p>
            <a:pPr algn="ctr"/>
            <a:r>
              <a:rPr lang="es-MX" sz="4400" b="1" dirty="0" smtClean="0">
                <a:solidFill>
                  <a:srgbClr val="00B0F0"/>
                </a:solidFill>
                <a:latin typeface="Palatino Linotype" pitchFamily="18" charset="0"/>
              </a:rPr>
              <a:t>Proceso</a:t>
            </a:r>
          </a:p>
        </p:txBody>
      </p:sp>
      <p:sp>
        <p:nvSpPr>
          <p:cNvPr id="11" name="10 CuadroTexto"/>
          <p:cNvSpPr txBox="1"/>
          <p:nvPr/>
        </p:nvSpPr>
        <p:spPr>
          <a:xfrm>
            <a:off x="6444208" y="3091607"/>
            <a:ext cx="2088231" cy="769441"/>
          </a:xfrm>
          <a:prstGeom prst="rect">
            <a:avLst/>
          </a:prstGeom>
          <a:noFill/>
        </p:spPr>
        <p:txBody>
          <a:bodyPr wrap="square" rtlCol="0">
            <a:spAutoFit/>
          </a:bodyPr>
          <a:lstStyle/>
          <a:p>
            <a:pPr algn="ctr"/>
            <a:r>
              <a:rPr lang="es-MX" sz="4400" b="1" dirty="0" smtClean="0">
                <a:solidFill>
                  <a:srgbClr val="92D050"/>
                </a:solidFill>
                <a:latin typeface="Palatino Linotype" pitchFamily="18" charset="0"/>
              </a:rPr>
              <a:t>Tarea</a:t>
            </a:r>
          </a:p>
        </p:txBody>
      </p:sp>
    </p:spTree>
    <p:extLst>
      <p:ext uri="{BB962C8B-B14F-4D97-AF65-F5344CB8AC3E}">
        <p14:creationId xmlns:p14="http://schemas.microsoft.com/office/powerpoint/2010/main" val="1886942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994122"/>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196752"/>
            <a:ext cx="8229600" cy="4929411"/>
          </a:xfrm>
        </p:spPr>
        <p:txBody>
          <a:bodyPr>
            <a:normAutofit/>
          </a:bodyPr>
          <a:lstStyle/>
          <a:p>
            <a:pPr marL="0" indent="0" algn="just">
              <a:buNone/>
            </a:pPr>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20</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5" y="1362046"/>
            <a:ext cx="7248859" cy="4659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4958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994122"/>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196752"/>
            <a:ext cx="8229600" cy="4929411"/>
          </a:xfrm>
        </p:spPr>
        <p:txBody>
          <a:bodyPr>
            <a:normAutofit/>
          </a:bodyPr>
          <a:lstStyle/>
          <a:p>
            <a:pPr marL="0" indent="0" algn="just">
              <a:buNone/>
            </a:pPr>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21</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8846" y="1237267"/>
            <a:ext cx="7417570" cy="492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4958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994122"/>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196752"/>
            <a:ext cx="8229600" cy="4929411"/>
          </a:xfrm>
        </p:spPr>
        <p:txBody>
          <a:bodyPr>
            <a:normAutofit/>
          </a:bodyPr>
          <a:lstStyle/>
          <a:p>
            <a:pPr marL="0" indent="0" algn="just">
              <a:buNone/>
            </a:pPr>
            <a:r>
              <a:rPr lang="es-MX" sz="2800" b="1" dirty="0" smtClean="0">
                <a:solidFill>
                  <a:schemeClr val="bg1"/>
                </a:solidFill>
              </a:rPr>
              <a:t>Proceso y máquina extendida</a:t>
            </a:r>
          </a:p>
          <a:p>
            <a:pPr marL="0" indent="0" algn="just">
              <a:buNone/>
            </a:pPr>
            <a:endParaRPr lang="es-MX" sz="1000" b="1" dirty="0" smtClean="0">
              <a:solidFill>
                <a:schemeClr val="bg1"/>
              </a:solidFill>
            </a:endParaRPr>
          </a:p>
          <a:p>
            <a:pPr algn="just"/>
            <a:r>
              <a:rPr lang="es-MX" sz="2100" dirty="0" smtClean="0">
                <a:solidFill>
                  <a:schemeClr val="bg1"/>
                </a:solidFill>
              </a:rPr>
              <a:t>Derivado de la idea de máquina extendida, ¿Es posible que un proceso cuente con sub procesos?</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22</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40969761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994122"/>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196752"/>
            <a:ext cx="8229600" cy="4929411"/>
          </a:xfrm>
        </p:spPr>
        <p:txBody>
          <a:bodyPr>
            <a:normAutofit/>
          </a:bodyPr>
          <a:lstStyle/>
          <a:p>
            <a:pPr marL="0" indent="0" algn="just">
              <a:buNone/>
            </a:pPr>
            <a:r>
              <a:rPr lang="es-MX" sz="2800" b="1" dirty="0" smtClean="0">
                <a:solidFill>
                  <a:schemeClr val="bg1"/>
                </a:solidFill>
              </a:rPr>
              <a:t>Proceso y máquina extendida</a:t>
            </a:r>
          </a:p>
          <a:p>
            <a:pPr marL="0" indent="0" algn="just">
              <a:buNone/>
            </a:pPr>
            <a:endParaRPr lang="es-MX" sz="1000" b="1" dirty="0" smtClean="0">
              <a:solidFill>
                <a:schemeClr val="bg1"/>
              </a:solidFill>
            </a:endParaRPr>
          </a:p>
          <a:p>
            <a:pPr algn="just"/>
            <a:r>
              <a:rPr lang="es-MX" sz="2100" dirty="0" smtClean="0">
                <a:solidFill>
                  <a:schemeClr val="bg1"/>
                </a:solidFill>
              </a:rPr>
              <a:t>Derivado de la idea de máquina extendida, ¿Es posible que un proceso cuente con sub procesos?</a:t>
            </a:r>
          </a:p>
          <a:p>
            <a:pPr algn="just"/>
            <a:r>
              <a:rPr lang="es-MX" sz="2100" dirty="0" smtClean="0">
                <a:solidFill>
                  <a:srgbClr val="FFFF00"/>
                </a:solidFill>
              </a:rPr>
              <a:t>SI</a:t>
            </a:r>
            <a:r>
              <a:rPr lang="es-MX" sz="2100" dirty="0" smtClean="0">
                <a:solidFill>
                  <a:schemeClr val="bg1"/>
                </a:solidFill>
              </a:rPr>
              <a:t>, a esos subprocesos se les conoce como </a:t>
            </a:r>
            <a:r>
              <a:rPr lang="es-MX" sz="2100" u="sng" dirty="0" smtClean="0">
                <a:solidFill>
                  <a:srgbClr val="FFFF00"/>
                </a:solidFill>
              </a:rPr>
              <a:t>hilos</a:t>
            </a:r>
            <a:r>
              <a:rPr lang="es-MX" sz="2100" dirty="0" smtClean="0">
                <a:solidFill>
                  <a:schemeClr val="bg1"/>
                </a:solidFill>
              </a:rPr>
              <a:t>.</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23</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2541072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994122"/>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196752"/>
            <a:ext cx="8229600" cy="4929411"/>
          </a:xfrm>
        </p:spPr>
        <p:txBody>
          <a:bodyPr>
            <a:normAutofit/>
          </a:bodyPr>
          <a:lstStyle/>
          <a:p>
            <a:pPr marL="0" indent="0" algn="just">
              <a:buNone/>
            </a:pPr>
            <a:r>
              <a:rPr lang="es-MX" sz="2800" b="1" dirty="0" smtClean="0">
                <a:solidFill>
                  <a:schemeClr val="bg1"/>
                </a:solidFill>
              </a:rPr>
              <a:t>Hilos (</a:t>
            </a:r>
            <a:r>
              <a:rPr lang="es-MX" sz="2800" b="1" i="1" dirty="0" err="1" smtClean="0">
                <a:solidFill>
                  <a:schemeClr val="bg1"/>
                </a:solidFill>
              </a:rPr>
              <a:t>Threads</a:t>
            </a:r>
            <a:r>
              <a:rPr lang="es-MX" sz="2800" b="1" dirty="0" smtClean="0">
                <a:solidFill>
                  <a:schemeClr val="bg1"/>
                </a:solidFill>
              </a:rPr>
              <a:t>)</a:t>
            </a:r>
          </a:p>
          <a:p>
            <a:pPr marL="0" indent="0" algn="just">
              <a:buNone/>
            </a:pPr>
            <a:endParaRPr lang="es-MX" sz="1000" b="1" dirty="0" smtClean="0">
              <a:solidFill>
                <a:schemeClr val="bg1"/>
              </a:solidFill>
            </a:endParaRPr>
          </a:p>
          <a:p>
            <a:pPr algn="just"/>
            <a:r>
              <a:rPr lang="es-MX" sz="2100" b="1" dirty="0" smtClean="0">
                <a:solidFill>
                  <a:schemeClr val="bg1"/>
                </a:solidFill>
              </a:rPr>
              <a:t>Secuencia única de control de flujo dentro de un programa.</a:t>
            </a:r>
          </a:p>
          <a:p>
            <a:pPr algn="just"/>
            <a:r>
              <a:rPr lang="es-MX" sz="2100" dirty="0" smtClean="0">
                <a:solidFill>
                  <a:schemeClr val="bg1"/>
                </a:solidFill>
              </a:rPr>
              <a:t>También son conocidos como </a:t>
            </a:r>
            <a:r>
              <a:rPr lang="es-MX" sz="2100" b="1" dirty="0" smtClean="0">
                <a:solidFill>
                  <a:schemeClr val="bg1"/>
                </a:solidFill>
              </a:rPr>
              <a:t>procesos ligeros</a:t>
            </a:r>
          </a:p>
          <a:p>
            <a:pPr algn="just"/>
            <a:r>
              <a:rPr lang="es-MX" sz="2100" dirty="0" smtClean="0">
                <a:solidFill>
                  <a:schemeClr val="bg1"/>
                </a:solidFill>
              </a:rPr>
              <a:t>Un hilo es una historia concreta de la ejecución de un proceso</a:t>
            </a:r>
          </a:p>
          <a:p>
            <a:pPr algn="just"/>
            <a:r>
              <a:rPr lang="es-MX" sz="2100" dirty="0" smtClean="0">
                <a:solidFill>
                  <a:schemeClr val="bg1"/>
                </a:solidFill>
              </a:rPr>
              <a:t>Un hilo requiere menos recursos</a:t>
            </a:r>
          </a:p>
          <a:p>
            <a:pPr algn="just"/>
            <a:r>
              <a:rPr lang="es-MX" sz="2100" dirty="0" smtClean="0">
                <a:solidFill>
                  <a:schemeClr val="bg1"/>
                </a:solidFill>
              </a:rPr>
              <a:t>Cada proceso tiene </a:t>
            </a:r>
            <a:r>
              <a:rPr lang="es-MX" sz="2100" b="1" dirty="0" smtClean="0">
                <a:solidFill>
                  <a:schemeClr val="bg1"/>
                </a:solidFill>
              </a:rPr>
              <a:t>al menos un hilo de ejecución</a:t>
            </a:r>
          </a:p>
          <a:p>
            <a:pPr algn="just"/>
            <a:r>
              <a:rPr lang="es-MX" sz="2100" dirty="0" smtClean="0">
                <a:solidFill>
                  <a:schemeClr val="bg1"/>
                </a:solidFill>
              </a:rPr>
              <a:t>Si un proceso tiene dos o más, éstos </a:t>
            </a:r>
            <a:r>
              <a:rPr lang="es-MX" sz="2100" b="1" dirty="0" smtClean="0">
                <a:solidFill>
                  <a:schemeClr val="bg1"/>
                </a:solidFill>
              </a:rPr>
              <a:t>comparten recursos</a:t>
            </a:r>
            <a:r>
              <a:rPr lang="es-MX" sz="2100" dirty="0" smtClean="0">
                <a:solidFill>
                  <a:schemeClr val="bg1"/>
                </a:solidFill>
              </a:rPr>
              <a:t> y se dice que la aplicación </a:t>
            </a:r>
            <a:r>
              <a:rPr lang="es-MX" sz="2100" b="1" dirty="0" smtClean="0">
                <a:solidFill>
                  <a:schemeClr val="bg1"/>
                </a:solidFill>
              </a:rPr>
              <a:t>es </a:t>
            </a:r>
            <a:r>
              <a:rPr lang="es-MX" sz="2100" b="1" dirty="0" err="1" smtClean="0">
                <a:solidFill>
                  <a:schemeClr val="bg1"/>
                </a:solidFill>
              </a:rPr>
              <a:t>multihilos</a:t>
            </a:r>
            <a:r>
              <a:rPr lang="es-MX" sz="2100" b="1" dirty="0" smtClean="0">
                <a:solidFill>
                  <a:schemeClr val="bg1"/>
                </a:solidFill>
              </a:rPr>
              <a:t> (</a:t>
            </a:r>
            <a:r>
              <a:rPr lang="es-MX" sz="2100" b="1" dirty="0" err="1" smtClean="0">
                <a:solidFill>
                  <a:schemeClr val="bg1"/>
                </a:solidFill>
              </a:rPr>
              <a:t>multithread</a:t>
            </a:r>
            <a:r>
              <a:rPr lang="es-MX" sz="2100" b="1" dirty="0" smtClean="0">
                <a:solidFill>
                  <a:schemeClr val="bg1"/>
                </a:solidFill>
              </a:rPr>
              <a:t>)</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24</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5502520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Concurrencia vs. Paralelismo</a:t>
            </a:r>
            <a:endParaRPr lang="es-MX" dirty="0">
              <a:solidFill>
                <a:schemeClr val="bg1"/>
              </a:solidFill>
            </a:endParaRPr>
          </a:p>
        </p:txBody>
      </p:sp>
      <p:sp>
        <p:nvSpPr>
          <p:cNvPr id="3" name="2 Marcador de contenido"/>
          <p:cNvSpPr>
            <a:spLocks noGrp="1"/>
          </p:cNvSpPr>
          <p:nvPr>
            <p:ph idx="1"/>
          </p:nvPr>
        </p:nvSpPr>
        <p:spPr>
          <a:xfrm>
            <a:off x="457200" y="1091877"/>
            <a:ext cx="8229600" cy="4713387"/>
          </a:xfrm>
        </p:spPr>
        <p:txBody>
          <a:bodyPr>
            <a:normAutofit/>
          </a:bodyPr>
          <a:lstStyle/>
          <a:p>
            <a:pPr algn="just"/>
            <a:endParaRPr lang="es-MX" sz="2100" dirty="0" smtClean="0">
              <a:solidFill>
                <a:schemeClr val="bg1"/>
              </a:solidFill>
            </a:endParaRPr>
          </a:p>
          <a:p>
            <a:pPr algn="just"/>
            <a:endParaRPr lang="es-MX" sz="2100" dirty="0" smtClean="0">
              <a:solidFill>
                <a:schemeClr val="bg1"/>
              </a:solidFill>
            </a:endParaRPr>
          </a:p>
          <a:p>
            <a:pPr algn="just"/>
            <a:r>
              <a:rPr lang="es-MX" sz="2100" dirty="0" smtClean="0">
                <a:solidFill>
                  <a:schemeClr val="bg1"/>
                </a:solidFill>
              </a:rPr>
              <a:t>Proceso</a:t>
            </a: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smtClean="0">
              <a:solidFill>
                <a:schemeClr val="bg1"/>
              </a:solidFill>
            </a:endParaRPr>
          </a:p>
          <a:p>
            <a:pPr marL="0" indent="0" algn="just">
              <a:buNone/>
            </a:pPr>
            <a:endParaRPr lang="es-MX" sz="2100" dirty="0" smtClean="0">
              <a:solidFill>
                <a:schemeClr val="bg1"/>
              </a:solidFill>
            </a:endParaRPr>
          </a:p>
          <a:p>
            <a:pPr algn="just"/>
            <a:r>
              <a:rPr lang="es-MX" sz="2100" dirty="0" smtClean="0">
                <a:solidFill>
                  <a:schemeClr val="bg1"/>
                </a:solidFill>
              </a:rPr>
              <a:t>Concurrencia (existen)</a:t>
            </a: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25</a:t>
            </a:fld>
            <a:endParaRPr lang="es-MX"/>
          </a:p>
        </p:txBody>
      </p:sp>
      <p:pic>
        <p:nvPicPr>
          <p:cNvPr id="1028" name="Picture 4" descr="http://concurrencia-go.appspot.com/taller_go/gopher_conc03.jpg"/>
          <p:cNvPicPr>
            <a:picLocks noChangeAspect="1" noChangeArrowheads="1"/>
          </p:cNvPicPr>
          <p:nvPr/>
        </p:nvPicPr>
        <p:blipFill rotWithShape="1">
          <a:blip r:embed="rId3">
            <a:extLst>
              <a:ext uri="{28A0092B-C50C-407E-A947-70E740481C1C}">
                <a14:useLocalDpi xmlns:a14="http://schemas.microsoft.com/office/drawing/2010/main" val="0"/>
              </a:ext>
            </a:extLst>
          </a:blip>
          <a:srcRect t="14378" b="24822"/>
          <a:stretch/>
        </p:blipFill>
        <p:spPr bwMode="auto">
          <a:xfrm>
            <a:off x="107504" y="4365104"/>
            <a:ext cx="8978642" cy="14466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stack.imgur.com/C37MJ.jpg"/>
          <p:cNvPicPr>
            <a:picLocks noChangeAspect="1" noChangeArrowheads="1"/>
          </p:cNvPicPr>
          <p:nvPr/>
        </p:nvPicPr>
        <p:blipFill rotWithShape="1">
          <a:blip r:embed="rId4">
            <a:extLst>
              <a:ext uri="{28A0092B-C50C-407E-A947-70E740481C1C}">
                <a14:useLocalDpi xmlns:a14="http://schemas.microsoft.com/office/drawing/2010/main" val="0"/>
              </a:ext>
            </a:extLst>
          </a:blip>
          <a:srcRect t="25818" b="33031"/>
          <a:stretch/>
        </p:blipFill>
        <p:spPr bwMode="auto">
          <a:xfrm>
            <a:off x="737175" y="2348880"/>
            <a:ext cx="7620000" cy="1132764"/>
          </a:xfrm>
          <a:prstGeom prst="rect">
            <a:avLst/>
          </a:prstGeom>
          <a:noFill/>
          <a:extLst>
            <a:ext uri="{909E8E84-426E-40DD-AFC4-6F175D3DCCD1}">
              <a14:hiddenFill xmlns:a14="http://schemas.microsoft.com/office/drawing/2010/main">
                <a:solidFill>
                  <a:srgbClr val="FFFFFF"/>
                </a:solidFill>
              </a14:hiddenFill>
            </a:ext>
          </a:extLst>
        </p:spPr>
      </p:pic>
      <p:sp>
        <p:nvSpPr>
          <p:cNvPr id="9" name="8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10" name="9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20821496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Concurrencia vs. Paralelismo</a:t>
            </a:r>
            <a:endParaRPr lang="es-MX" dirty="0">
              <a:solidFill>
                <a:schemeClr val="bg1"/>
              </a:solidFill>
            </a:endParaRPr>
          </a:p>
        </p:txBody>
      </p:sp>
      <p:sp>
        <p:nvSpPr>
          <p:cNvPr id="3" name="2 Marcador de contenido"/>
          <p:cNvSpPr>
            <a:spLocks noGrp="1"/>
          </p:cNvSpPr>
          <p:nvPr>
            <p:ph idx="1"/>
          </p:nvPr>
        </p:nvSpPr>
        <p:spPr>
          <a:xfrm>
            <a:off x="457200" y="1412776"/>
            <a:ext cx="8229600" cy="4713387"/>
          </a:xfrm>
        </p:spPr>
        <p:txBody>
          <a:bodyPr>
            <a:normAutofit/>
          </a:bodyPr>
          <a:lstStyle/>
          <a:p>
            <a:pPr algn="just"/>
            <a:r>
              <a:rPr lang="es-MX" sz="2100" dirty="0" smtClean="0">
                <a:solidFill>
                  <a:schemeClr val="bg1"/>
                </a:solidFill>
              </a:rPr>
              <a:t>Paralelismo (ejecutan)</a:t>
            </a: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26</a:t>
            </a:fld>
            <a:endParaRPr lang="es-MX"/>
          </a:p>
        </p:txBody>
      </p:sp>
      <p:pic>
        <p:nvPicPr>
          <p:cNvPr id="2050" name="Picture 2" descr="https://talks.golang.org/2012/waza/gophercomplex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432" y="1792187"/>
            <a:ext cx="7620000" cy="4229101"/>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9" name="8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39048171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Concurrencia vs. Paralelismo</a:t>
            </a:r>
            <a:endParaRPr lang="es-MX" dirty="0">
              <a:solidFill>
                <a:schemeClr val="bg1"/>
              </a:solidFill>
            </a:endParaRPr>
          </a:p>
        </p:txBody>
      </p:sp>
      <p:sp>
        <p:nvSpPr>
          <p:cNvPr id="3" name="2 Marcador de contenido"/>
          <p:cNvSpPr>
            <a:spLocks noGrp="1"/>
          </p:cNvSpPr>
          <p:nvPr>
            <p:ph idx="1"/>
          </p:nvPr>
        </p:nvSpPr>
        <p:spPr>
          <a:xfrm>
            <a:off x="457200" y="1700808"/>
            <a:ext cx="8229600" cy="4104456"/>
          </a:xfrm>
        </p:spPr>
        <p:txBody>
          <a:bodyPr>
            <a:normAutofit/>
          </a:bodyPr>
          <a:lstStyle/>
          <a:p>
            <a:pPr algn="just"/>
            <a:r>
              <a:rPr lang="es-MX" sz="2100" dirty="0" smtClean="0">
                <a:solidFill>
                  <a:schemeClr val="bg1"/>
                </a:solidFill>
              </a:rPr>
              <a:t>Hay </a:t>
            </a:r>
            <a:r>
              <a:rPr lang="es-MX" sz="2100" b="1" dirty="0" smtClean="0">
                <a:solidFill>
                  <a:srgbClr val="FFFF00"/>
                </a:solidFill>
              </a:rPr>
              <a:t>concurrencia</a:t>
            </a:r>
            <a:r>
              <a:rPr lang="es-MX" sz="2100" dirty="0" smtClean="0">
                <a:solidFill>
                  <a:schemeClr val="bg1"/>
                </a:solidFill>
              </a:rPr>
              <a:t> entre varios procesos cuando existen al mismo tiempo -&gt; </a:t>
            </a:r>
            <a:r>
              <a:rPr lang="es-MX" sz="2100" b="1" dirty="0" smtClean="0">
                <a:solidFill>
                  <a:schemeClr val="accent3">
                    <a:lumMod val="60000"/>
                    <a:lumOff val="40000"/>
                  </a:schemeClr>
                </a:solidFill>
              </a:rPr>
              <a:t>PROCESOS CONCURRENTES</a:t>
            </a:r>
            <a:endParaRPr lang="es-MX" sz="2100" b="1" dirty="0">
              <a:solidFill>
                <a:schemeClr val="accent3">
                  <a:lumMod val="60000"/>
                  <a:lumOff val="40000"/>
                </a:schemeClr>
              </a:solidFill>
            </a:endParaRPr>
          </a:p>
          <a:p>
            <a:pPr algn="just"/>
            <a:endParaRPr lang="es-MX" sz="2100" dirty="0" smtClean="0">
              <a:solidFill>
                <a:schemeClr val="bg1"/>
              </a:solidFill>
            </a:endParaRPr>
          </a:p>
          <a:p>
            <a:pPr algn="just"/>
            <a:endParaRPr lang="es-MX" sz="2100" dirty="0" smtClean="0">
              <a:solidFill>
                <a:schemeClr val="bg1"/>
              </a:solidFill>
            </a:endParaRPr>
          </a:p>
          <a:p>
            <a:pPr marL="0" indent="0" algn="just">
              <a:buNone/>
            </a:pPr>
            <a:endParaRPr lang="es-MX" sz="2100" dirty="0" smtClean="0">
              <a:solidFill>
                <a:schemeClr val="bg1"/>
              </a:solidFill>
            </a:endParaRPr>
          </a:p>
          <a:p>
            <a:pPr algn="just"/>
            <a:r>
              <a:rPr lang="es-MX" sz="2100" dirty="0" smtClean="0">
                <a:solidFill>
                  <a:schemeClr val="bg1"/>
                </a:solidFill>
              </a:rPr>
              <a:t>Hay </a:t>
            </a:r>
            <a:r>
              <a:rPr lang="es-MX" sz="2100" b="1" dirty="0" smtClean="0">
                <a:solidFill>
                  <a:srgbClr val="FFFF00"/>
                </a:solidFill>
              </a:rPr>
              <a:t>paralelismo</a:t>
            </a:r>
            <a:r>
              <a:rPr lang="es-MX" sz="2100" dirty="0" smtClean="0">
                <a:solidFill>
                  <a:schemeClr val="bg1"/>
                </a:solidFill>
              </a:rPr>
              <a:t> entre varios procesos cuando se ejecutan al mismo tiempo -&gt; </a:t>
            </a:r>
            <a:r>
              <a:rPr lang="es-MX" sz="2100" b="1" dirty="0" smtClean="0">
                <a:solidFill>
                  <a:schemeClr val="accent5">
                    <a:lumMod val="60000"/>
                    <a:lumOff val="40000"/>
                  </a:schemeClr>
                </a:solidFill>
              </a:rPr>
              <a:t>PROCESOS PARALELOS</a:t>
            </a: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27</a:t>
            </a:fld>
            <a:endParaRPr lang="es-MX"/>
          </a:p>
        </p:txBody>
      </p:sp>
      <p:sp>
        <p:nvSpPr>
          <p:cNvPr id="9" name="8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10" name="9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593769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Concurrencia vs. Paralelismo</a:t>
            </a:r>
            <a:endParaRPr lang="es-MX" dirty="0">
              <a:solidFill>
                <a:schemeClr val="bg1"/>
              </a:solidFill>
            </a:endParaRPr>
          </a:p>
        </p:txBody>
      </p:sp>
      <p:sp>
        <p:nvSpPr>
          <p:cNvPr id="3" name="2 Marcador de contenido"/>
          <p:cNvSpPr>
            <a:spLocks noGrp="1"/>
          </p:cNvSpPr>
          <p:nvPr>
            <p:ph idx="1"/>
          </p:nvPr>
        </p:nvSpPr>
        <p:spPr>
          <a:xfrm>
            <a:off x="457200" y="1484784"/>
            <a:ext cx="8229600" cy="4320480"/>
          </a:xfrm>
        </p:spPr>
        <p:txBody>
          <a:bodyPr>
            <a:normAutofit/>
          </a:bodyPr>
          <a:lstStyle/>
          <a:p>
            <a:pPr algn="just"/>
            <a:r>
              <a:rPr lang="es-MX" sz="2400" dirty="0" smtClean="0">
                <a:solidFill>
                  <a:srgbClr val="FFFF00"/>
                </a:solidFill>
              </a:rPr>
              <a:t>Concurrencia</a:t>
            </a:r>
          </a:p>
          <a:p>
            <a:pPr algn="just"/>
            <a:endParaRPr lang="es-MX" sz="2400" dirty="0" smtClean="0">
              <a:solidFill>
                <a:schemeClr val="bg1"/>
              </a:solidFill>
            </a:endParaRPr>
          </a:p>
          <a:p>
            <a:pPr lvl="1" algn="just"/>
            <a:r>
              <a:rPr lang="es-MX" sz="2000" i="1" dirty="0" err="1" smtClean="0">
                <a:solidFill>
                  <a:schemeClr val="bg1"/>
                </a:solidFill>
              </a:rPr>
              <a:t>Structuring</a:t>
            </a:r>
            <a:r>
              <a:rPr lang="es-MX" sz="2000" i="1" dirty="0" smtClean="0">
                <a:solidFill>
                  <a:schemeClr val="bg1"/>
                </a:solidFill>
              </a:rPr>
              <a:t> </a:t>
            </a:r>
            <a:r>
              <a:rPr lang="es-MX" sz="2000" i="1" dirty="0" err="1" smtClean="0">
                <a:solidFill>
                  <a:schemeClr val="bg1"/>
                </a:solidFill>
              </a:rPr>
              <a:t>solution</a:t>
            </a:r>
            <a:r>
              <a:rPr lang="es-MX" sz="2000" i="1" dirty="0" smtClean="0">
                <a:solidFill>
                  <a:schemeClr val="bg1"/>
                </a:solidFill>
              </a:rPr>
              <a:t> and </a:t>
            </a:r>
            <a:r>
              <a:rPr lang="es-MX" sz="2000" i="1" dirty="0" err="1" smtClean="0">
                <a:solidFill>
                  <a:schemeClr val="bg1"/>
                </a:solidFill>
              </a:rPr>
              <a:t>code</a:t>
            </a:r>
            <a:r>
              <a:rPr lang="es-MX" sz="2000" i="1" dirty="0" smtClean="0">
                <a:solidFill>
                  <a:schemeClr val="bg1"/>
                </a:solidFill>
              </a:rPr>
              <a:t> </a:t>
            </a:r>
            <a:r>
              <a:rPr lang="es-MX" sz="2000" i="1" dirty="0" err="1" smtClean="0">
                <a:solidFill>
                  <a:schemeClr val="bg1"/>
                </a:solidFill>
              </a:rPr>
              <a:t>such</a:t>
            </a:r>
            <a:r>
              <a:rPr lang="es-MX" sz="2000" i="1" dirty="0" smtClean="0">
                <a:solidFill>
                  <a:schemeClr val="bg1"/>
                </a:solidFill>
              </a:rPr>
              <a:t> </a:t>
            </a:r>
            <a:r>
              <a:rPr lang="es-MX" sz="2000" i="1" dirty="0" err="1" smtClean="0">
                <a:solidFill>
                  <a:schemeClr val="bg1"/>
                </a:solidFill>
              </a:rPr>
              <a:t>that</a:t>
            </a:r>
            <a:r>
              <a:rPr lang="es-MX" sz="2000" i="1" dirty="0" smtClean="0">
                <a:solidFill>
                  <a:schemeClr val="bg1"/>
                </a:solidFill>
              </a:rPr>
              <a:t> </a:t>
            </a:r>
            <a:r>
              <a:rPr lang="es-MX" sz="2000" i="1" dirty="0" err="1" smtClean="0">
                <a:solidFill>
                  <a:schemeClr val="bg1"/>
                </a:solidFill>
              </a:rPr>
              <a:t>multiple</a:t>
            </a:r>
            <a:r>
              <a:rPr lang="es-MX" sz="2000" i="1" dirty="0" smtClean="0">
                <a:solidFill>
                  <a:schemeClr val="bg1"/>
                </a:solidFill>
              </a:rPr>
              <a:t> </a:t>
            </a:r>
            <a:r>
              <a:rPr lang="es-MX" sz="2000" i="1" dirty="0" err="1" smtClean="0">
                <a:solidFill>
                  <a:schemeClr val="bg1"/>
                </a:solidFill>
              </a:rPr>
              <a:t>parts</a:t>
            </a:r>
            <a:r>
              <a:rPr lang="es-MX" sz="2000" i="1" dirty="0" smtClean="0">
                <a:solidFill>
                  <a:schemeClr val="bg1"/>
                </a:solidFill>
              </a:rPr>
              <a:t> </a:t>
            </a:r>
            <a:r>
              <a:rPr lang="es-MX" sz="2000" i="1" dirty="0" err="1" smtClean="0">
                <a:solidFill>
                  <a:schemeClr val="bg1"/>
                </a:solidFill>
              </a:rPr>
              <a:t>may</a:t>
            </a:r>
            <a:r>
              <a:rPr lang="es-MX" sz="2000" i="1" dirty="0" smtClean="0">
                <a:solidFill>
                  <a:schemeClr val="bg1"/>
                </a:solidFill>
              </a:rPr>
              <a:t> </a:t>
            </a:r>
            <a:r>
              <a:rPr lang="es-MX" sz="2000" i="1" dirty="0" err="1" smtClean="0">
                <a:solidFill>
                  <a:schemeClr val="bg1"/>
                </a:solidFill>
              </a:rPr>
              <a:t>execute</a:t>
            </a:r>
            <a:r>
              <a:rPr lang="es-MX" sz="2000" i="1" dirty="0" smtClean="0">
                <a:solidFill>
                  <a:schemeClr val="bg1"/>
                </a:solidFill>
              </a:rPr>
              <a:t> </a:t>
            </a:r>
            <a:r>
              <a:rPr lang="es-MX" sz="2000" i="1" dirty="0" err="1" smtClean="0">
                <a:solidFill>
                  <a:schemeClr val="bg1"/>
                </a:solidFill>
              </a:rPr>
              <a:t>independently</a:t>
            </a:r>
            <a:r>
              <a:rPr lang="es-MX" sz="2000" i="1" dirty="0" smtClean="0">
                <a:solidFill>
                  <a:schemeClr val="bg1"/>
                </a:solidFill>
              </a:rPr>
              <a:t> and </a:t>
            </a:r>
            <a:r>
              <a:rPr lang="es-MX" sz="2000" i="1" dirty="0" err="1" smtClean="0">
                <a:solidFill>
                  <a:schemeClr val="bg1"/>
                </a:solidFill>
              </a:rPr>
              <a:t>possibly</a:t>
            </a:r>
            <a:r>
              <a:rPr lang="es-MX" sz="2000" i="1" dirty="0" smtClean="0">
                <a:solidFill>
                  <a:schemeClr val="bg1"/>
                </a:solidFill>
              </a:rPr>
              <a:t> </a:t>
            </a:r>
            <a:r>
              <a:rPr lang="es-MX" sz="2000" i="1" dirty="0" err="1" smtClean="0">
                <a:solidFill>
                  <a:schemeClr val="bg1"/>
                </a:solidFill>
              </a:rPr>
              <a:t>even</a:t>
            </a:r>
            <a:r>
              <a:rPr lang="es-MX" sz="2000" i="1" dirty="0" smtClean="0">
                <a:solidFill>
                  <a:schemeClr val="bg1"/>
                </a:solidFill>
              </a:rPr>
              <a:t> at </a:t>
            </a:r>
            <a:r>
              <a:rPr lang="es-MX" sz="2000" i="1" dirty="0" err="1" smtClean="0">
                <a:solidFill>
                  <a:schemeClr val="bg1"/>
                </a:solidFill>
              </a:rPr>
              <a:t>the</a:t>
            </a:r>
            <a:r>
              <a:rPr lang="es-MX" sz="2000" i="1" dirty="0">
                <a:solidFill>
                  <a:schemeClr val="bg1"/>
                </a:solidFill>
              </a:rPr>
              <a:t> </a:t>
            </a:r>
            <a:r>
              <a:rPr lang="es-MX" sz="2000" i="1" dirty="0" err="1" smtClean="0">
                <a:solidFill>
                  <a:schemeClr val="bg1"/>
                </a:solidFill>
              </a:rPr>
              <a:t>same</a:t>
            </a:r>
            <a:r>
              <a:rPr lang="es-MX" sz="2000" i="1" dirty="0" smtClean="0">
                <a:solidFill>
                  <a:schemeClr val="bg1"/>
                </a:solidFill>
              </a:rPr>
              <a:t> time</a:t>
            </a:r>
            <a:r>
              <a:rPr lang="es-MX" sz="2000" dirty="0" smtClean="0">
                <a:solidFill>
                  <a:schemeClr val="bg1"/>
                </a:solidFill>
              </a:rPr>
              <a:t>.</a:t>
            </a:r>
          </a:p>
          <a:p>
            <a:pPr lvl="1" algn="just"/>
            <a:r>
              <a:rPr lang="es-MX" sz="2000" dirty="0" smtClean="0">
                <a:solidFill>
                  <a:schemeClr val="bg1"/>
                </a:solidFill>
              </a:rPr>
              <a:t>Es una condición que existe cuando al menos dos procesos están avanzando progresivamente en su ejecución. No necesariamente al mismo tiempo.</a:t>
            </a:r>
          </a:p>
          <a:p>
            <a:pPr lvl="1" algn="just"/>
            <a:r>
              <a:rPr lang="es-MX" sz="2000" dirty="0" smtClean="0">
                <a:solidFill>
                  <a:schemeClr val="bg1"/>
                </a:solidFill>
              </a:rPr>
              <a:t>Es la existencia de varias actividades ejecutándose simultáneamente, y necesitan sincronizarse para actuar conjuntamente.  </a:t>
            </a:r>
          </a:p>
          <a:p>
            <a:pPr lvl="1" algn="just"/>
            <a:r>
              <a:rPr lang="es-MX" sz="2000" dirty="0" smtClean="0">
                <a:solidFill>
                  <a:schemeClr val="bg1"/>
                </a:solidFill>
              </a:rPr>
              <a:t>Se trata de un concepto lógico ya que sólo hace referencia a las actividades, sin importar el número de procesadores presentes.</a:t>
            </a:r>
          </a:p>
          <a:p>
            <a:pPr lvl="1" algn="just"/>
            <a:endParaRPr lang="es-MX" sz="1700" dirty="0" smtClean="0">
              <a:solidFill>
                <a:schemeClr val="bg1"/>
              </a:solidFill>
            </a:endParaRPr>
          </a:p>
          <a:p>
            <a:pPr lvl="1" algn="just"/>
            <a:endParaRPr lang="es-MX" sz="1700" dirty="0" smtClean="0">
              <a:solidFill>
                <a:schemeClr val="bg1"/>
              </a:solidFill>
            </a:endParaRPr>
          </a:p>
          <a:p>
            <a:pPr marL="457200" lvl="1" indent="0" algn="just">
              <a:buNone/>
            </a:pPr>
            <a:endParaRPr lang="es-MX" sz="1700" dirty="0" smtClean="0">
              <a:solidFill>
                <a:schemeClr val="bg1"/>
              </a:solidFill>
            </a:endParaRPr>
          </a:p>
          <a:p>
            <a:pPr marL="57150" indent="0" algn="just">
              <a:buNone/>
            </a:pPr>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28</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32500554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Concurrencia vs. Paralelismo</a:t>
            </a:r>
            <a:endParaRPr lang="es-MX" dirty="0">
              <a:solidFill>
                <a:schemeClr val="bg1"/>
              </a:solidFill>
            </a:endParaRPr>
          </a:p>
        </p:txBody>
      </p:sp>
      <p:sp>
        <p:nvSpPr>
          <p:cNvPr id="3" name="2 Marcador de contenido"/>
          <p:cNvSpPr>
            <a:spLocks noGrp="1"/>
          </p:cNvSpPr>
          <p:nvPr>
            <p:ph idx="1"/>
          </p:nvPr>
        </p:nvSpPr>
        <p:spPr>
          <a:xfrm>
            <a:off x="457200" y="1484783"/>
            <a:ext cx="8229600" cy="4536505"/>
          </a:xfrm>
        </p:spPr>
        <p:txBody>
          <a:bodyPr>
            <a:normAutofit/>
          </a:bodyPr>
          <a:lstStyle/>
          <a:p>
            <a:pPr algn="just"/>
            <a:r>
              <a:rPr lang="es-MX" sz="2400" dirty="0" smtClean="0">
                <a:solidFill>
                  <a:srgbClr val="FFFF00"/>
                </a:solidFill>
              </a:rPr>
              <a:t>Paralelismo</a:t>
            </a:r>
          </a:p>
          <a:p>
            <a:pPr algn="just"/>
            <a:endParaRPr lang="es-MX" sz="2100" dirty="0" smtClean="0">
              <a:solidFill>
                <a:schemeClr val="bg1"/>
              </a:solidFill>
            </a:endParaRPr>
          </a:p>
          <a:p>
            <a:pPr lvl="1" algn="just"/>
            <a:r>
              <a:rPr lang="es-MX" sz="2200" i="1" dirty="0" err="1" smtClean="0">
                <a:solidFill>
                  <a:schemeClr val="bg1"/>
                </a:solidFill>
              </a:rPr>
              <a:t>Execute</a:t>
            </a:r>
            <a:r>
              <a:rPr lang="es-MX" sz="2200" i="1" dirty="0" smtClean="0">
                <a:solidFill>
                  <a:schemeClr val="bg1"/>
                </a:solidFill>
              </a:rPr>
              <a:t> </a:t>
            </a:r>
            <a:r>
              <a:rPr lang="es-MX" sz="2200" i="1" dirty="0" err="1" smtClean="0">
                <a:solidFill>
                  <a:schemeClr val="bg1"/>
                </a:solidFill>
              </a:rPr>
              <a:t>multiple</a:t>
            </a:r>
            <a:r>
              <a:rPr lang="es-MX" sz="2200" i="1" dirty="0" smtClean="0">
                <a:solidFill>
                  <a:schemeClr val="bg1"/>
                </a:solidFill>
              </a:rPr>
              <a:t> </a:t>
            </a:r>
            <a:r>
              <a:rPr lang="es-MX" sz="2200" i="1" dirty="0" err="1" smtClean="0">
                <a:solidFill>
                  <a:schemeClr val="bg1"/>
                </a:solidFill>
              </a:rPr>
              <a:t>parts</a:t>
            </a:r>
            <a:r>
              <a:rPr lang="es-MX" sz="2200" i="1" dirty="0" smtClean="0">
                <a:solidFill>
                  <a:schemeClr val="bg1"/>
                </a:solidFill>
              </a:rPr>
              <a:t> of a </a:t>
            </a:r>
            <a:r>
              <a:rPr lang="es-MX" sz="2200" i="1" dirty="0" err="1" smtClean="0">
                <a:solidFill>
                  <a:schemeClr val="bg1"/>
                </a:solidFill>
              </a:rPr>
              <a:t>system</a:t>
            </a:r>
            <a:r>
              <a:rPr lang="es-MX" sz="2200" i="1" dirty="0" smtClean="0">
                <a:solidFill>
                  <a:schemeClr val="bg1"/>
                </a:solidFill>
              </a:rPr>
              <a:t> at </a:t>
            </a:r>
            <a:r>
              <a:rPr lang="es-MX" sz="2200" i="1" dirty="0" err="1" smtClean="0">
                <a:solidFill>
                  <a:schemeClr val="bg1"/>
                </a:solidFill>
              </a:rPr>
              <a:t>the</a:t>
            </a:r>
            <a:r>
              <a:rPr lang="es-MX" sz="2200" i="1" dirty="0" smtClean="0">
                <a:solidFill>
                  <a:schemeClr val="bg1"/>
                </a:solidFill>
              </a:rPr>
              <a:t> </a:t>
            </a:r>
            <a:r>
              <a:rPr lang="es-MX" sz="2200" i="1" dirty="0" err="1" smtClean="0">
                <a:solidFill>
                  <a:schemeClr val="bg1"/>
                </a:solidFill>
              </a:rPr>
              <a:t>same</a:t>
            </a:r>
            <a:r>
              <a:rPr lang="es-MX" sz="2200" i="1" dirty="0" smtClean="0">
                <a:solidFill>
                  <a:schemeClr val="bg1"/>
                </a:solidFill>
              </a:rPr>
              <a:t> time </a:t>
            </a:r>
            <a:r>
              <a:rPr lang="es-MX" sz="2200" i="1" dirty="0" err="1" smtClean="0">
                <a:solidFill>
                  <a:schemeClr val="bg1"/>
                </a:solidFill>
              </a:rPr>
              <a:t>on</a:t>
            </a:r>
            <a:r>
              <a:rPr lang="es-MX" sz="2200" i="1" dirty="0" smtClean="0">
                <a:solidFill>
                  <a:schemeClr val="bg1"/>
                </a:solidFill>
              </a:rPr>
              <a:t> </a:t>
            </a:r>
            <a:r>
              <a:rPr lang="es-MX" sz="2200" i="1" dirty="0" err="1" smtClean="0">
                <a:solidFill>
                  <a:schemeClr val="bg1"/>
                </a:solidFill>
              </a:rPr>
              <a:t>different</a:t>
            </a:r>
            <a:r>
              <a:rPr lang="es-MX" sz="2200" i="1" dirty="0" smtClean="0">
                <a:solidFill>
                  <a:schemeClr val="bg1"/>
                </a:solidFill>
              </a:rPr>
              <a:t> </a:t>
            </a:r>
            <a:r>
              <a:rPr lang="es-MX" sz="2200" i="1" dirty="0" err="1" smtClean="0">
                <a:solidFill>
                  <a:schemeClr val="bg1"/>
                </a:solidFill>
              </a:rPr>
              <a:t>processors</a:t>
            </a:r>
            <a:r>
              <a:rPr lang="es-MX" sz="2200" i="1" dirty="0" smtClean="0">
                <a:solidFill>
                  <a:schemeClr val="bg1"/>
                </a:solidFill>
              </a:rPr>
              <a:t> so as </a:t>
            </a:r>
            <a:r>
              <a:rPr lang="es-MX" sz="2200" i="1" dirty="0" err="1" smtClean="0">
                <a:solidFill>
                  <a:schemeClr val="bg1"/>
                </a:solidFill>
              </a:rPr>
              <a:t>to</a:t>
            </a:r>
            <a:r>
              <a:rPr lang="es-MX" sz="2200" i="1" dirty="0" smtClean="0">
                <a:solidFill>
                  <a:schemeClr val="bg1"/>
                </a:solidFill>
              </a:rPr>
              <a:t> </a:t>
            </a:r>
            <a:r>
              <a:rPr lang="es-MX" sz="2200" i="1" dirty="0" err="1" smtClean="0">
                <a:solidFill>
                  <a:schemeClr val="bg1"/>
                </a:solidFill>
              </a:rPr>
              <a:t>get</a:t>
            </a:r>
            <a:r>
              <a:rPr lang="es-MX" sz="2200" i="1" dirty="0" smtClean="0">
                <a:solidFill>
                  <a:schemeClr val="bg1"/>
                </a:solidFill>
              </a:rPr>
              <a:t> </a:t>
            </a:r>
            <a:r>
              <a:rPr lang="es-MX" sz="2200" i="1" dirty="0" err="1" smtClean="0">
                <a:solidFill>
                  <a:schemeClr val="bg1"/>
                </a:solidFill>
              </a:rPr>
              <a:t>things</a:t>
            </a:r>
            <a:r>
              <a:rPr lang="es-MX" sz="2200" i="1" dirty="0" smtClean="0">
                <a:solidFill>
                  <a:schemeClr val="bg1"/>
                </a:solidFill>
              </a:rPr>
              <a:t> </a:t>
            </a:r>
            <a:r>
              <a:rPr lang="es-MX" sz="2200" i="1" dirty="0" err="1" smtClean="0">
                <a:solidFill>
                  <a:schemeClr val="bg1"/>
                </a:solidFill>
              </a:rPr>
              <a:t>working</a:t>
            </a:r>
            <a:r>
              <a:rPr lang="es-MX" sz="2200" i="1" dirty="0" smtClean="0">
                <a:solidFill>
                  <a:schemeClr val="bg1"/>
                </a:solidFill>
              </a:rPr>
              <a:t> </a:t>
            </a:r>
            <a:r>
              <a:rPr lang="es-MX" sz="2200" i="1" dirty="0" err="1" smtClean="0">
                <a:solidFill>
                  <a:schemeClr val="bg1"/>
                </a:solidFill>
              </a:rPr>
              <a:t>faster</a:t>
            </a:r>
            <a:r>
              <a:rPr lang="es-MX" sz="2200" i="1" dirty="0" smtClean="0">
                <a:solidFill>
                  <a:schemeClr val="bg1"/>
                </a:solidFill>
              </a:rPr>
              <a:t>.</a:t>
            </a:r>
          </a:p>
          <a:p>
            <a:pPr lvl="1" algn="just"/>
            <a:r>
              <a:rPr lang="es-MX" sz="2200" dirty="0" smtClean="0">
                <a:solidFill>
                  <a:schemeClr val="bg1"/>
                </a:solidFill>
              </a:rPr>
              <a:t>Es una condición que existe cuando al menos dos procesos se están ejecutando de forma simultánea.</a:t>
            </a:r>
          </a:p>
          <a:p>
            <a:pPr lvl="1" algn="just"/>
            <a:r>
              <a:rPr lang="es-MX" sz="2200" dirty="0">
                <a:solidFill>
                  <a:schemeClr val="bg1"/>
                </a:solidFill>
              </a:rPr>
              <a:t>Es la ejecución de diversas actividades simultáneamente en varios procesadores. Si sólo existe un procesador gestionando multiprogramación, se puede decir que existe </a:t>
            </a:r>
            <a:r>
              <a:rPr lang="es-MX" sz="2200" dirty="0" err="1">
                <a:solidFill>
                  <a:schemeClr val="bg1"/>
                </a:solidFill>
              </a:rPr>
              <a:t>PseudoParalelismo</a:t>
            </a:r>
            <a:r>
              <a:rPr lang="es-MX" sz="2200" dirty="0" smtClean="0">
                <a:solidFill>
                  <a:schemeClr val="bg1"/>
                </a:solidFill>
              </a:rPr>
              <a:t>.</a:t>
            </a:r>
          </a:p>
          <a:p>
            <a:pPr lvl="1" algn="just"/>
            <a:r>
              <a:rPr lang="es-MX" sz="2200" dirty="0" smtClean="0">
                <a:solidFill>
                  <a:schemeClr val="bg1"/>
                </a:solidFill>
              </a:rPr>
              <a:t>El paralelismo requiere un soporte físico: varios procesadores.</a:t>
            </a:r>
            <a:endParaRPr lang="es-MX" sz="2200" dirty="0">
              <a:solidFill>
                <a:schemeClr val="bg1"/>
              </a:solidFill>
            </a:endParaRPr>
          </a:p>
          <a:p>
            <a:pPr lvl="1" algn="just"/>
            <a:endParaRPr lang="es-MX" sz="2200" dirty="0" smtClean="0">
              <a:solidFill>
                <a:schemeClr val="bg1"/>
              </a:solidFill>
            </a:endParaRPr>
          </a:p>
          <a:p>
            <a:pPr lvl="1" algn="just"/>
            <a:endParaRPr lang="es-MX" sz="1700" dirty="0" smtClean="0">
              <a:solidFill>
                <a:schemeClr val="bg1"/>
              </a:solidFill>
            </a:endParaRPr>
          </a:p>
          <a:p>
            <a:pPr marL="457200" lvl="1" indent="0" algn="just">
              <a:buNone/>
            </a:pPr>
            <a:endParaRPr lang="es-MX" sz="1700" dirty="0" smtClean="0">
              <a:solidFill>
                <a:schemeClr val="bg1"/>
              </a:solidFill>
            </a:endParaRPr>
          </a:p>
          <a:p>
            <a:pPr marL="57150" indent="0" algn="just">
              <a:buNone/>
            </a:pPr>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29</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31764573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994122"/>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196752"/>
            <a:ext cx="8229600" cy="4929411"/>
          </a:xfrm>
        </p:spPr>
        <p:txBody>
          <a:bodyPr>
            <a:normAutofit/>
          </a:bodyPr>
          <a:lstStyle/>
          <a:p>
            <a:pPr marL="0" indent="0" algn="just">
              <a:buNone/>
            </a:pPr>
            <a:r>
              <a:rPr lang="es-MX" sz="2800" b="1" dirty="0" smtClean="0">
                <a:solidFill>
                  <a:schemeClr val="bg1"/>
                </a:solidFill>
              </a:rPr>
              <a:t>¿Qué es un </a:t>
            </a:r>
            <a:r>
              <a:rPr lang="es-MX" sz="2800" b="1" dirty="0" smtClean="0">
                <a:solidFill>
                  <a:srgbClr val="FF0000"/>
                </a:solidFill>
              </a:rPr>
              <a:t>programa</a:t>
            </a:r>
            <a:r>
              <a:rPr lang="es-MX" sz="2800" b="1" dirty="0" smtClean="0">
                <a:solidFill>
                  <a:schemeClr val="bg1"/>
                </a:solidFill>
              </a:rPr>
              <a:t>?</a:t>
            </a:r>
          </a:p>
          <a:p>
            <a:pPr marL="0" indent="0" algn="just">
              <a:buNone/>
            </a:pPr>
            <a:endParaRPr lang="es-MX" sz="1000" b="1" dirty="0" smtClean="0">
              <a:solidFill>
                <a:schemeClr val="bg1"/>
              </a:solidFill>
            </a:endParaRPr>
          </a:p>
          <a:p>
            <a:pPr algn="just"/>
            <a:r>
              <a:rPr lang="es-MX" sz="2100" dirty="0" smtClean="0">
                <a:solidFill>
                  <a:schemeClr val="bg1"/>
                </a:solidFill>
              </a:rPr>
              <a:t>Un conjunto de instrucciones</a:t>
            </a:r>
          </a:p>
          <a:p>
            <a:pPr algn="just"/>
            <a:r>
              <a:rPr lang="es-MX" sz="2100" dirty="0" smtClean="0">
                <a:solidFill>
                  <a:schemeClr val="bg1"/>
                </a:solidFill>
              </a:rPr>
              <a:t>Algoritmo expresado con cierta notación adecuada.</a:t>
            </a:r>
          </a:p>
          <a:p>
            <a:pPr algn="just"/>
            <a:r>
              <a:rPr lang="es-MX" sz="2100" dirty="0" smtClean="0">
                <a:solidFill>
                  <a:schemeClr val="bg1"/>
                </a:solidFill>
              </a:rPr>
              <a:t>A cada instancia de programa en ejecución corresponde un proceso</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3</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1026" name="Picture 2" descr="G:\ESCOM\MATERIAL CLASES\instruccion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3132638"/>
            <a:ext cx="3751962" cy="310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7214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926976"/>
          </a:xfrm>
        </p:spPr>
        <p:txBody>
          <a:bodyPr/>
          <a:lstStyle/>
          <a:p>
            <a:r>
              <a:rPr lang="es-MX" b="1" dirty="0" smtClean="0">
                <a:solidFill>
                  <a:schemeClr val="bg1"/>
                </a:solidFill>
              </a:rPr>
              <a:t>Hilos</a:t>
            </a:r>
            <a:endParaRPr lang="es-MX" dirty="0">
              <a:solidFill>
                <a:schemeClr val="bg1"/>
              </a:solidFill>
            </a:endParaRPr>
          </a:p>
        </p:txBody>
      </p:sp>
      <p:sp>
        <p:nvSpPr>
          <p:cNvPr id="3" name="2 Marcador de contenido"/>
          <p:cNvSpPr>
            <a:spLocks noGrp="1"/>
          </p:cNvSpPr>
          <p:nvPr>
            <p:ph idx="1"/>
          </p:nvPr>
        </p:nvSpPr>
        <p:spPr>
          <a:xfrm>
            <a:off x="457200" y="1484784"/>
            <a:ext cx="8229600" cy="4938934"/>
          </a:xfrm>
        </p:spPr>
        <p:txBody>
          <a:bodyPr>
            <a:normAutofit/>
          </a:bodyPr>
          <a:lstStyle/>
          <a:p>
            <a:pPr algn="just"/>
            <a:r>
              <a:rPr lang="es-MX" sz="2400" dirty="0" smtClean="0">
                <a:solidFill>
                  <a:schemeClr val="bg1"/>
                </a:solidFill>
              </a:rPr>
              <a:t>Programa de flujo único: (</a:t>
            </a:r>
            <a:r>
              <a:rPr lang="es-MX" sz="2400" i="1" dirty="0" smtClean="0">
                <a:solidFill>
                  <a:schemeClr val="bg1"/>
                </a:solidFill>
              </a:rPr>
              <a:t>single-</a:t>
            </a:r>
            <a:r>
              <a:rPr lang="es-MX" sz="2400" i="1" dirty="0" err="1" smtClean="0">
                <a:solidFill>
                  <a:schemeClr val="bg1"/>
                </a:solidFill>
              </a:rPr>
              <a:t>Thread</a:t>
            </a:r>
            <a:r>
              <a:rPr lang="es-MX" sz="2400" dirty="0" smtClean="0">
                <a:solidFill>
                  <a:schemeClr val="bg1"/>
                </a:solidFill>
              </a:rPr>
              <a:t>) utiliza un solo hilo para controlar su ejecución.</a:t>
            </a:r>
          </a:p>
          <a:p>
            <a:pPr lvl="1" algn="just"/>
            <a:r>
              <a:rPr lang="es-MX" sz="2400" dirty="0" smtClean="0">
                <a:solidFill>
                  <a:schemeClr val="bg1"/>
                </a:solidFill>
              </a:rPr>
              <a:t>Por defecto cualquier programa </a:t>
            </a:r>
            <a:r>
              <a:rPr lang="es-MX" sz="2400" dirty="0" err="1" smtClean="0">
                <a:solidFill>
                  <a:schemeClr val="bg1"/>
                </a:solidFill>
              </a:rPr>
              <a:t>applet</a:t>
            </a:r>
            <a:r>
              <a:rPr lang="es-MX" sz="2400" dirty="0" smtClean="0">
                <a:solidFill>
                  <a:schemeClr val="bg1"/>
                </a:solidFill>
              </a:rPr>
              <a:t> o aplicación Java, tiene un hilo denominado principal (</a:t>
            </a:r>
            <a:r>
              <a:rPr lang="es-MX" sz="2400" dirty="0" err="1" smtClean="0">
                <a:solidFill>
                  <a:schemeClr val="bg1"/>
                </a:solidFill>
              </a:rPr>
              <a:t>Thread</a:t>
            </a:r>
            <a:r>
              <a:rPr lang="es-MX" sz="2400" dirty="0" smtClean="0">
                <a:solidFill>
                  <a:schemeClr val="bg1"/>
                </a:solidFill>
              </a:rPr>
              <a:t>).</a:t>
            </a:r>
          </a:p>
          <a:p>
            <a:pPr lvl="1" algn="just"/>
            <a:r>
              <a:rPr lang="es-MX" sz="2400" dirty="0" smtClean="0">
                <a:solidFill>
                  <a:schemeClr val="bg1"/>
                </a:solidFill>
              </a:rPr>
              <a:t>En estos programas el hilo no necesita explicitarse, pues por defecto son de flujo único.</a:t>
            </a:r>
          </a:p>
          <a:p>
            <a:pPr lvl="1" algn="just"/>
            <a:r>
              <a:rPr lang="es-MX" sz="2400" dirty="0" smtClean="0">
                <a:solidFill>
                  <a:schemeClr val="bg1"/>
                </a:solidFill>
              </a:rPr>
              <a:t>Realizan las operaciones indicadas en un solo hilo o única tarea y terminan.</a:t>
            </a:r>
          </a:p>
          <a:p>
            <a:pPr marL="0" indent="0" algn="just">
              <a:buNone/>
            </a:pPr>
            <a:endParaRPr lang="es-MX" sz="2400" dirty="0" smtClean="0">
              <a:solidFill>
                <a:schemeClr val="bg1"/>
              </a:solidFill>
            </a:endParaRPr>
          </a:p>
          <a:p>
            <a:pPr algn="just"/>
            <a:endParaRPr lang="es-MX" sz="2400" dirty="0">
              <a:solidFill>
                <a:schemeClr val="bg1"/>
              </a:solidFill>
            </a:endParaRPr>
          </a:p>
          <a:p>
            <a:pPr algn="just"/>
            <a:endParaRPr lang="es-MX" sz="24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30</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963501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926976"/>
          </a:xfrm>
        </p:spPr>
        <p:txBody>
          <a:bodyPr/>
          <a:lstStyle/>
          <a:p>
            <a:r>
              <a:rPr lang="es-MX" b="1" dirty="0" smtClean="0">
                <a:solidFill>
                  <a:schemeClr val="bg1"/>
                </a:solidFill>
              </a:rPr>
              <a:t>Hilos</a:t>
            </a:r>
            <a:endParaRPr lang="es-MX" dirty="0">
              <a:solidFill>
                <a:schemeClr val="bg1"/>
              </a:solidFill>
            </a:endParaRPr>
          </a:p>
        </p:txBody>
      </p:sp>
      <p:sp>
        <p:nvSpPr>
          <p:cNvPr id="3" name="2 Marcador de contenido"/>
          <p:cNvSpPr>
            <a:spLocks noGrp="1"/>
          </p:cNvSpPr>
          <p:nvPr>
            <p:ph idx="1"/>
          </p:nvPr>
        </p:nvSpPr>
        <p:spPr>
          <a:xfrm>
            <a:off x="457200" y="1484784"/>
            <a:ext cx="8229600" cy="4752528"/>
          </a:xfrm>
        </p:spPr>
        <p:txBody>
          <a:bodyPr>
            <a:normAutofit/>
          </a:bodyPr>
          <a:lstStyle/>
          <a:p>
            <a:pPr algn="just"/>
            <a:r>
              <a:rPr lang="es-MX" sz="2400" dirty="0" smtClean="0">
                <a:solidFill>
                  <a:schemeClr val="bg1"/>
                </a:solidFill>
              </a:rPr>
              <a:t>Programa de flujo múltiple: también llamado multitarea, utiliza varios contextos de ejecución para realizar su trabajo.</a:t>
            </a:r>
          </a:p>
          <a:p>
            <a:pPr lvl="1" algn="just"/>
            <a:r>
              <a:rPr lang="es-MX" sz="2400" dirty="0" smtClean="0">
                <a:solidFill>
                  <a:schemeClr val="bg1"/>
                </a:solidFill>
              </a:rPr>
              <a:t>Cada tarea se inicia y termina tan pronto como sea posible, lo cual es una facilidad para la entrada de datos en sistemas de tiempo real, especialmente si estos son de diferentes fuentes.</a:t>
            </a:r>
          </a:p>
          <a:p>
            <a:pPr lvl="1" algn="just"/>
            <a:r>
              <a:rPr lang="es-MX" sz="2400" dirty="0" smtClean="0">
                <a:solidFill>
                  <a:schemeClr val="bg1"/>
                </a:solidFill>
              </a:rPr>
              <a:t>En este caso, se dice que además del hilo principal del programa de ejecución, este tiene otros hilos o tareas paralelas en ejecución.</a:t>
            </a:r>
            <a:endParaRPr lang="es-MX" sz="2400" dirty="0">
              <a:solidFill>
                <a:schemeClr val="bg1"/>
              </a:solidFill>
            </a:endParaRPr>
          </a:p>
          <a:p>
            <a:pPr algn="just"/>
            <a:endParaRPr lang="es-MX" sz="2400" dirty="0" smtClean="0">
              <a:solidFill>
                <a:schemeClr val="bg1"/>
              </a:solidFill>
            </a:endParaRPr>
          </a:p>
          <a:p>
            <a:pPr algn="just"/>
            <a:endParaRPr lang="es-MX" sz="2400" dirty="0">
              <a:solidFill>
                <a:schemeClr val="bg1"/>
              </a:solidFill>
            </a:endParaRPr>
          </a:p>
          <a:p>
            <a:pPr algn="just"/>
            <a:endParaRPr lang="es-MX" sz="24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31</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22481738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Hilos</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algn="just"/>
            <a:r>
              <a:rPr lang="es-MX" sz="2400" dirty="0" smtClean="0">
                <a:solidFill>
                  <a:schemeClr val="bg1"/>
                </a:solidFill>
              </a:rPr>
              <a:t>Se puede definir hilo como una secuencia única de control de flujo dentro de un programa.</a:t>
            </a:r>
          </a:p>
          <a:p>
            <a:pPr algn="just"/>
            <a:r>
              <a:rPr lang="es-MX" sz="2400" dirty="0" smtClean="0">
                <a:solidFill>
                  <a:schemeClr val="bg1"/>
                </a:solidFill>
              </a:rPr>
              <a:t>Entendiendo que puede haber más de una secuencia de control o hilos.</a:t>
            </a:r>
          </a:p>
          <a:p>
            <a:pPr algn="just"/>
            <a:r>
              <a:rPr lang="es-MX" sz="2400" dirty="0" smtClean="0">
                <a:solidFill>
                  <a:schemeClr val="bg1"/>
                </a:solidFill>
              </a:rPr>
              <a:t>Java permite realizar programación </a:t>
            </a:r>
            <a:r>
              <a:rPr lang="es-MX" sz="2400" dirty="0" err="1" smtClean="0">
                <a:solidFill>
                  <a:schemeClr val="bg1"/>
                </a:solidFill>
              </a:rPr>
              <a:t>multihilo</a:t>
            </a:r>
            <a:r>
              <a:rPr lang="es-MX" sz="2400" dirty="0" smtClean="0">
                <a:solidFill>
                  <a:schemeClr val="bg1"/>
                </a:solidFill>
              </a:rPr>
              <a:t>, el cual consiste en programas que contienen dos o más partes de que ejecutan de manera concurrente.</a:t>
            </a:r>
          </a:p>
          <a:p>
            <a:pPr algn="just"/>
            <a:r>
              <a:rPr lang="es-MX" sz="2400" dirty="0" smtClean="0">
                <a:solidFill>
                  <a:schemeClr val="bg1"/>
                </a:solidFill>
              </a:rPr>
              <a:t>Una parte que se ejecuta independientemente de las demás se denomina un hilo.</a:t>
            </a:r>
          </a:p>
          <a:p>
            <a:pPr algn="just"/>
            <a:endParaRPr lang="es-MX" sz="2400" dirty="0">
              <a:solidFill>
                <a:schemeClr val="bg1"/>
              </a:solidFill>
            </a:endParaRPr>
          </a:p>
          <a:p>
            <a:pPr algn="just"/>
            <a:endParaRPr lang="es-MX" sz="24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32</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4021219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Ventajas de usar Hilos</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algn="just"/>
            <a:r>
              <a:rPr lang="es-MX" sz="2100" dirty="0" smtClean="0">
                <a:solidFill>
                  <a:schemeClr val="bg1"/>
                </a:solidFill>
              </a:rPr>
              <a:t>En un entorno de multitarea basada en hilos, el hilo es la unidad de código más pequeña que se puede seleccionar para su ejecución. </a:t>
            </a:r>
            <a:endParaRPr lang="es-MX" sz="2100" dirty="0">
              <a:solidFill>
                <a:schemeClr val="bg1"/>
              </a:solidFill>
            </a:endParaRPr>
          </a:p>
          <a:p>
            <a:pPr algn="just"/>
            <a:r>
              <a:rPr lang="es-MX" sz="2100" dirty="0" smtClean="0">
                <a:solidFill>
                  <a:schemeClr val="bg1"/>
                </a:solidFill>
              </a:rPr>
              <a:t>La programación basada en </a:t>
            </a:r>
            <a:r>
              <a:rPr lang="es-MX" sz="2100" dirty="0" err="1" smtClean="0">
                <a:solidFill>
                  <a:schemeClr val="bg1"/>
                </a:solidFill>
              </a:rPr>
              <a:t>multihilos</a:t>
            </a:r>
            <a:r>
              <a:rPr lang="es-MX" sz="2100" dirty="0" smtClean="0">
                <a:solidFill>
                  <a:schemeClr val="bg1"/>
                </a:solidFill>
              </a:rPr>
              <a:t>, permite escribir programas más eficientes ya que optimizan los recursos de la Unidad Central de Proceso (CPU), al reducir al mínimo los tiempos de inactividad.</a:t>
            </a:r>
          </a:p>
          <a:p>
            <a:pPr algn="just"/>
            <a:r>
              <a:rPr lang="es-MX" sz="2100" dirty="0" smtClean="0">
                <a:solidFill>
                  <a:schemeClr val="bg1"/>
                </a:solidFill>
              </a:rPr>
              <a:t>Este factor es muy importante a tener en cuenta en el manejo de entornos interactivos, </a:t>
            </a:r>
          </a:p>
          <a:p>
            <a:pPr lvl="1" algn="just"/>
            <a:r>
              <a:rPr lang="es-MX" sz="1700" dirty="0" smtClean="0">
                <a:solidFill>
                  <a:schemeClr val="bg1"/>
                </a:solidFill>
              </a:rPr>
              <a:t>como es el caso del trabajo en la red, en donde las velocidades de transmisión son mucho más lentas que los requeridos por la CPU en el procesamiento de esos datos, así como también durante el manejo del sistema de archivos, lectura y grabación, que son más lentos que las velocidades de la CPU en su proceso. </a:t>
            </a:r>
          </a:p>
          <a:p>
            <a:pPr algn="just"/>
            <a:r>
              <a:rPr lang="es-MX" sz="2100" dirty="0" smtClean="0">
                <a:solidFill>
                  <a:schemeClr val="bg1"/>
                </a:solidFill>
              </a:rPr>
              <a:t>Por ejemplo, las animaciones y los juegos requieren una mayor optimización de los recursos de CPU.</a:t>
            </a:r>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33</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42532862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Ciclo de vida de un Hilo</a:t>
            </a:r>
            <a:endParaRPr lang="es-MX" dirty="0">
              <a:solidFill>
                <a:schemeClr val="bg1"/>
              </a:solidFill>
            </a:endParaRPr>
          </a:p>
        </p:txBody>
      </p:sp>
      <p:sp>
        <p:nvSpPr>
          <p:cNvPr id="3" name="2 Marcador de contenido"/>
          <p:cNvSpPr>
            <a:spLocks noGrp="1"/>
          </p:cNvSpPr>
          <p:nvPr>
            <p:ph idx="1"/>
          </p:nvPr>
        </p:nvSpPr>
        <p:spPr>
          <a:xfrm>
            <a:off x="1115616" y="1340768"/>
            <a:ext cx="7571184" cy="4896544"/>
          </a:xfrm>
        </p:spPr>
        <p:txBody>
          <a:bodyPr>
            <a:normAutofit/>
          </a:bodyPr>
          <a:lstStyle/>
          <a:p>
            <a:endParaRPr lang="es-MX" sz="2100" dirty="0" smtClean="0">
              <a:solidFill>
                <a:schemeClr val="bg1"/>
              </a:solidFill>
            </a:endParaRPr>
          </a:p>
          <a:p>
            <a:r>
              <a:rPr lang="es-MX" sz="2100" dirty="0" smtClean="0">
                <a:solidFill>
                  <a:schemeClr val="bg1"/>
                </a:solidFill>
              </a:rPr>
              <a:t>Nacido</a:t>
            </a:r>
          </a:p>
          <a:p>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34</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9" name="Picture 2" descr="http://www.chrislatortuga.com/wp-content/uploads/2015/03/gemelos-bebes-geek-r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1340768"/>
            <a:ext cx="2332752" cy="173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0333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Ciclo de vida de un Hilo</a:t>
            </a:r>
            <a:endParaRPr lang="es-MX" dirty="0">
              <a:solidFill>
                <a:schemeClr val="bg1"/>
              </a:solidFill>
            </a:endParaRPr>
          </a:p>
        </p:txBody>
      </p:sp>
      <p:sp>
        <p:nvSpPr>
          <p:cNvPr id="3" name="2 Marcador de contenido"/>
          <p:cNvSpPr>
            <a:spLocks noGrp="1"/>
          </p:cNvSpPr>
          <p:nvPr>
            <p:ph idx="1"/>
          </p:nvPr>
        </p:nvSpPr>
        <p:spPr>
          <a:xfrm>
            <a:off x="1115616" y="1340768"/>
            <a:ext cx="7571184" cy="4896544"/>
          </a:xfrm>
        </p:spPr>
        <p:txBody>
          <a:bodyPr>
            <a:normAutofit/>
          </a:bodyPr>
          <a:lstStyle/>
          <a:p>
            <a:endParaRPr lang="es-MX" sz="2100" dirty="0" smtClean="0">
              <a:solidFill>
                <a:schemeClr val="bg1"/>
              </a:solidFill>
            </a:endParaRPr>
          </a:p>
          <a:p>
            <a:r>
              <a:rPr lang="es-MX" sz="2100" dirty="0" smtClean="0">
                <a:solidFill>
                  <a:schemeClr val="bg1"/>
                </a:solidFill>
              </a:rPr>
              <a:t>Nacido</a:t>
            </a:r>
          </a:p>
          <a:p>
            <a:r>
              <a:rPr lang="es-MX" sz="2100" dirty="0" smtClean="0">
                <a:solidFill>
                  <a:schemeClr val="bg1"/>
                </a:solidFill>
              </a:rPr>
              <a:t>Listo</a:t>
            </a:r>
          </a:p>
          <a:p>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35</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9" name="Picture 2" descr="http://www.chrislatortuga.com/wp-content/uploads/2015/03/gemelos-bebes-geek-r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1340768"/>
            <a:ext cx="2332752" cy="1737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definicionabc.com/wp-content/uploads/lis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772816"/>
            <a:ext cx="1751856" cy="1751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3730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Ciclo de vida de un Hilo</a:t>
            </a:r>
            <a:endParaRPr lang="es-MX" dirty="0">
              <a:solidFill>
                <a:schemeClr val="bg1"/>
              </a:solidFill>
            </a:endParaRPr>
          </a:p>
        </p:txBody>
      </p:sp>
      <p:sp>
        <p:nvSpPr>
          <p:cNvPr id="3" name="2 Marcador de contenido"/>
          <p:cNvSpPr>
            <a:spLocks noGrp="1"/>
          </p:cNvSpPr>
          <p:nvPr>
            <p:ph idx="1"/>
          </p:nvPr>
        </p:nvSpPr>
        <p:spPr>
          <a:xfrm>
            <a:off x="1115616" y="1340768"/>
            <a:ext cx="7571184" cy="4896544"/>
          </a:xfrm>
        </p:spPr>
        <p:txBody>
          <a:bodyPr>
            <a:normAutofit/>
          </a:bodyPr>
          <a:lstStyle/>
          <a:p>
            <a:endParaRPr lang="es-MX" sz="2100" dirty="0" smtClean="0">
              <a:solidFill>
                <a:schemeClr val="bg1"/>
              </a:solidFill>
            </a:endParaRPr>
          </a:p>
          <a:p>
            <a:r>
              <a:rPr lang="es-MX" sz="2100" dirty="0" smtClean="0">
                <a:solidFill>
                  <a:schemeClr val="bg1"/>
                </a:solidFill>
              </a:rPr>
              <a:t>Nacido</a:t>
            </a:r>
          </a:p>
          <a:p>
            <a:r>
              <a:rPr lang="es-MX" sz="2100" dirty="0" smtClean="0">
                <a:solidFill>
                  <a:schemeClr val="bg1"/>
                </a:solidFill>
              </a:rPr>
              <a:t>Listo</a:t>
            </a:r>
          </a:p>
          <a:p>
            <a:r>
              <a:rPr lang="es-MX" sz="2100" dirty="0" smtClean="0">
                <a:solidFill>
                  <a:schemeClr val="bg1"/>
                </a:solidFill>
              </a:rPr>
              <a:t>Ejecutable</a:t>
            </a:r>
          </a:p>
          <a:p>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36</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9" name="Picture 2" descr="http://www.chrislatortuga.com/wp-content/uploads/2015/03/gemelos-bebes-geek-r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1340768"/>
            <a:ext cx="2332752" cy="1737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definicionabc.com/wp-content/uploads/lis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772816"/>
            <a:ext cx="1751856" cy="17518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mundoaftermarket.com/upload/image/600x6001300901248_en-sus-marca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2174980"/>
            <a:ext cx="2131744" cy="183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3057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Ciclo de vida de un Hilo</a:t>
            </a:r>
            <a:endParaRPr lang="es-MX" dirty="0">
              <a:solidFill>
                <a:schemeClr val="bg1"/>
              </a:solidFill>
            </a:endParaRPr>
          </a:p>
        </p:txBody>
      </p:sp>
      <p:sp>
        <p:nvSpPr>
          <p:cNvPr id="3" name="2 Marcador de contenido"/>
          <p:cNvSpPr>
            <a:spLocks noGrp="1"/>
          </p:cNvSpPr>
          <p:nvPr>
            <p:ph idx="1"/>
          </p:nvPr>
        </p:nvSpPr>
        <p:spPr>
          <a:xfrm>
            <a:off x="1115616" y="1340768"/>
            <a:ext cx="7571184" cy="4896544"/>
          </a:xfrm>
        </p:spPr>
        <p:txBody>
          <a:bodyPr>
            <a:normAutofit/>
          </a:bodyPr>
          <a:lstStyle/>
          <a:p>
            <a:endParaRPr lang="es-MX" sz="2100" dirty="0" smtClean="0">
              <a:solidFill>
                <a:schemeClr val="bg1"/>
              </a:solidFill>
            </a:endParaRPr>
          </a:p>
          <a:p>
            <a:r>
              <a:rPr lang="es-MX" sz="2100" dirty="0" smtClean="0">
                <a:solidFill>
                  <a:schemeClr val="bg1"/>
                </a:solidFill>
              </a:rPr>
              <a:t>Nacido</a:t>
            </a:r>
          </a:p>
          <a:p>
            <a:r>
              <a:rPr lang="es-MX" sz="2100" dirty="0" smtClean="0">
                <a:solidFill>
                  <a:schemeClr val="bg1"/>
                </a:solidFill>
              </a:rPr>
              <a:t>Listo</a:t>
            </a:r>
          </a:p>
          <a:p>
            <a:r>
              <a:rPr lang="es-MX" sz="2100" dirty="0" smtClean="0">
                <a:solidFill>
                  <a:schemeClr val="bg1"/>
                </a:solidFill>
              </a:rPr>
              <a:t>Ejecutable</a:t>
            </a:r>
          </a:p>
          <a:p>
            <a:r>
              <a:rPr lang="es-MX" sz="2100" dirty="0" smtClean="0">
                <a:solidFill>
                  <a:schemeClr val="bg1"/>
                </a:solidFill>
              </a:rPr>
              <a:t>En ejecución</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37</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9" name="Picture 2" descr="http://www.chrislatortuga.com/wp-content/uploads/2015/03/gemelos-bebes-geek-r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1340768"/>
            <a:ext cx="2332752" cy="1737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definicionabc.com/wp-content/uploads/lis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772816"/>
            <a:ext cx="1751856" cy="17518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mundoaftermarket.com/upload/image/600x6001300901248_en-sus-marca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2174980"/>
            <a:ext cx="2131744" cy="18300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mg01.lavanguardia.com/2012/08/04/Jamaica-s-Usain-Bolt-left-lead_54333188598_51351706917_600_22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1844" y="3524673"/>
            <a:ext cx="4588120"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1827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Ciclo de vida de un Hilo</a:t>
            </a:r>
            <a:endParaRPr lang="es-MX" dirty="0">
              <a:solidFill>
                <a:schemeClr val="bg1"/>
              </a:solidFill>
            </a:endParaRPr>
          </a:p>
        </p:txBody>
      </p:sp>
      <p:sp>
        <p:nvSpPr>
          <p:cNvPr id="3" name="2 Marcador de contenido"/>
          <p:cNvSpPr>
            <a:spLocks noGrp="1"/>
          </p:cNvSpPr>
          <p:nvPr>
            <p:ph idx="1"/>
          </p:nvPr>
        </p:nvSpPr>
        <p:spPr>
          <a:xfrm>
            <a:off x="1115616" y="1340768"/>
            <a:ext cx="7571184" cy="4896544"/>
          </a:xfrm>
        </p:spPr>
        <p:txBody>
          <a:bodyPr>
            <a:normAutofit/>
          </a:bodyPr>
          <a:lstStyle/>
          <a:p>
            <a:endParaRPr lang="es-MX" sz="2100" dirty="0" smtClean="0">
              <a:solidFill>
                <a:schemeClr val="bg1"/>
              </a:solidFill>
            </a:endParaRPr>
          </a:p>
          <a:p>
            <a:r>
              <a:rPr lang="es-MX" sz="2100" dirty="0" smtClean="0">
                <a:solidFill>
                  <a:schemeClr val="bg1"/>
                </a:solidFill>
              </a:rPr>
              <a:t>Nacido</a:t>
            </a:r>
          </a:p>
          <a:p>
            <a:r>
              <a:rPr lang="es-MX" sz="2100" dirty="0" smtClean="0">
                <a:solidFill>
                  <a:schemeClr val="bg1"/>
                </a:solidFill>
              </a:rPr>
              <a:t>Listo</a:t>
            </a:r>
          </a:p>
          <a:p>
            <a:r>
              <a:rPr lang="es-MX" sz="2100" dirty="0" smtClean="0">
                <a:solidFill>
                  <a:schemeClr val="bg1"/>
                </a:solidFill>
              </a:rPr>
              <a:t>Ejecutable</a:t>
            </a:r>
          </a:p>
          <a:p>
            <a:r>
              <a:rPr lang="es-MX" sz="2100" dirty="0" smtClean="0">
                <a:solidFill>
                  <a:schemeClr val="bg1"/>
                </a:solidFill>
              </a:rPr>
              <a:t>En ejecución</a:t>
            </a:r>
          </a:p>
          <a:p>
            <a:r>
              <a:rPr lang="es-MX" sz="2100" dirty="0" smtClean="0">
                <a:solidFill>
                  <a:schemeClr val="bg1"/>
                </a:solidFill>
              </a:rPr>
              <a:t>No ejecutable</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38</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9" name="Picture 2" descr="http://www.chrislatortuga.com/wp-content/uploads/2015/03/gemelos-bebes-geek-r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1340768"/>
            <a:ext cx="2332752" cy="1737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definicionabc.com/wp-content/uploads/lis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772816"/>
            <a:ext cx="1751856" cy="17518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mundoaftermarket.com/upload/image/600x6001300901248_en-sus-marca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2174980"/>
            <a:ext cx="2131744" cy="18300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mg01.lavanguardia.com/2012/08/04/Jamaica-s-Usain-Bolt-left-lead_54333188598_51351706917_600_22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1844" y="3524673"/>
            <a:ext cx="4588120"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vignette1.wikia.nocookie.net/kirby/images/7/74/Dormir.png/revision/latest?cb=201106151445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4077072"/>
            <a:ext cx="2190284" cy="156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6774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Ciclo de vida de un Hilo</a:t>
            </a:r>
            <a:endParaRPr lang="es-MX" dirty="0">
              <a:solidFill>
                <a:schemeClr val="bg1"/>
              </a:solidFill>
            </a:endParaRPr>
          </a:p>
        </p:txBody>
      </p:sp>
      <p:sp>
        <p:nvSpPr>
          <p:cNvPr id="3" name="2 Marcador de contenido"/>
          <p:cNvSpPr>
            <a:spLocks noGrp="1"/>
          </p:cNvSpPr>
          <p:nvPr>
            <p:ph idx="1"/>
          </p:nvPr>
        </p:nvSpPr>
        <p:spPr>
          <a:xfrm>
            <a:off x="1115616" y="1340768"/>
            <a:ext cx="7571184" cy="4896544"/>
          </a:xfrm>
        </p:spPr>
        <p:txBody>
          <a:bodyPr>
            <a:normAutofit/>
          </a:bodyPr>
          <a:lstStyle/>
          <a:p>
            <a:endParaRPr lang="es-MX" sz="2100" dirty="0" smtClean="0">
              <a:solidFill>
                <a:schemeClr val="bg1"/>
              </a:solidFill>
            </a:endParaRPr>
          </a:p>
          <a:p>
            <a:r>
              <a:rPr lang="es-MX" sz="2100" dirty="0" smtClean="0">
                <a:solidFill>
                  <a:schemeClr val="bg1"/>
                </a:solidFill>
              </a:rPr>
              <a:t>Nacido</a:t>
            </a:r>
          </a:p>
          <a:p>
            <a:r>
              <a:rPr lang="es-MX" sz="2100" dirty="0" smtClean="0">
                <a:solidFill>
                  <a:schemeClr val="bg1"/>
                </a:solidFill>
              </a:rPr>
              <a:t>Listo</a:t>
            </a:r>
          </a:p>
          <a:p>
            <a:r>
              <a:rPr lang="es-MX" sz="2100" dirty="0" smtClean="0">
                <a:solidFill>
                  <a:schemeClr val="bg1"/>
                </a:solidFill>
              </a:rPr>
              <a:t>Ejecutable</a:t>
            </a:r>
          </a:p>
          <a:p>
            <a:r>
              <a:rPr lang="es-MX" sz="2100" dirty="0" smtClean="0">
                <a:solidFill>
                  <a:schemeClr val="bg1"/>
                </a:solidFill>
              </a:rPr>
              <a:t>En ejecución</a:t>
            </a:r>
          </a:p>
          <a:p>
            <a:r>
              <a:rPr lang="es-MX" sz="2100" dirty="0" smtClean="0">
                <a:solidFill>
                  <a:schemeClr val="bg1"/>
                </a:solidFill>
              </a:rPr>
              <a:t>No ejecutable</a:t>
            </a:r>
          </a:p>
          <a:p>
            <a:r>
              <a:rPr lang="es-MX" sz="2100" dirty="0" smtClean="0">
                <a:solidFill>
                  <a:schemeClr val="bg1"/>
                </a:solidFill>
              </a:rPr>
              <a:t>Bloqueado</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39</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9" name="Picture 2" descr="http://www.chrislatortuga.com/wp-content/uploads/2015/03/gemelos-bebes-geek-r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1340768"/>
            <a:ext cx="2332752" cy="1737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definicionabc.com/wp-content/uploads/lis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772816"/>
            <a:ext cx="1751856" cy="17518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mundoaftermarket.com/upload/image/600x6001300901248_en-sus-marca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2174980"/>
            <a:ext cx="2131744" cy="18300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mg01.lavanguardia.com/2012/08/04/Jamaica-s-Usain-Bolt-left-lead_54333188598_51351706917_600_22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1844" y="3524673"/>
            <a:ext cx="4588120"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vignette1.wikia.nocookie.net/kirby/images/7/74/Dormir.png/revision/latest?cb=201106151445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4077072"/>
            <a:ext cx="2190284" cy="156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pixabay.com/static/uploads/photo/2013/04/01/09/21/delete-98512_64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46288" y="4509120"/>
            <a:ext cx="1785952" cy="1908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190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412776"/>
            <a:ext cx="8229600" cy="4713387"/>
          </a:xfrm>
        </p:spPr>
        <p:txBody>
          <a:bodyPr>
            <a:normAutofit fontScale="92500" lnSpcReduction="10000"/>
          </a:bodyPr>
          <a:lstStyle/>
          <a:p>
            <a:pPr marL="0" indent="0" algn="just">
              <a:buNone/>
            </a:pPr>
            <a:r>
              <a:rPr lang="es-MX" sz="2800" dirty="0" smtClean="0">
                <a:solidFill>
                  <a:schemeClr val="bg1"/>
                </a:solidFill>
              </a:rPr>
              <a:t>¿Qué es un </a:t>
            </a:r>
            <a:r>
              <a:rPr lang="es-MX" sz="2800" dirty="0" smtClean="0">
                <a:solidFill>
                  <a:srgbClr val="00B0F0"/>
                </a:solidFill>
              </a:rPr>
              <a:t>proceso</a:t>
            </a:r>
            <a:r>
              <a:rPr lang="es-MX" sz="2800" dirty="0" smtClean="0">
                <a:solidFill>
                  <a:schemeClr val="bg1"/>
                </a:solidFill>
              </a:rPr>
              <a:t>?</a:t>
            </a:r>
          </a:p>
          <a:p>
            <a:pPr marL="0" indent="0" algn="just">
              <a:buNone/>
            </a:pPr>
            <a:endParaRPr lang="es-MX" sz="2800" dirty="0">
              <a:solidFill>
                <a:schemeClr val="bg1"/>
              </a:solidFill>
            </a:endParaRPr>
          </a:p>
          <a:p>
            <a:pPr algn="just"/>
            <a:r>
              <a:rPr lang="es-MX" sz="2400" dirty="0">
                <a:solidFill>
                  <a:schemeClr val="bg1"/>
                </a:solidFill>
              </a:rPr>
              <a:t>En la naturaleza se presentan innumerables ejemplos de procesos que se realizan de manera paralela, simultánea o concurrentes.</a:t>
            </a:r>
          </a:p>
          <a:p>
            <a:pPr marL="0" indent="0" algn="just">
              <a:buNone/>
            </a:pPr>
            <a:endParaRPr lang="es-MX" sz="1200" dirty="0" smtClean="0">
              <a:solidFill>
                <a:schemeClr val="bg1"/>
              </a:solidFill>
            </a:endParaRPr>
          </a:p>
          <a:p>
            <a:pPr algn="just"/>
            <a:r>
              <a:rPr lang="es-MX" sz="2100" dirty="0" err="1" smtClean="0">
                <a:solidFill>
                  <a:schemeClr val="bg1"/>
                </a:solidFill>
              </a:rPr>
              <a:t>Deitel</a:t>
            </a:r>
            <a:endParaRPr lang="es-MX" sz="2100" dirty="0" smtClean="0">
              <a:solidFill>
                <a:schemeClr val="bg1"/>
              </a:solidFill>
            </a:endParaRPr>
          </a:p>
          <a:p>
            <a:pPr lvl="1" algn="just"/>
            <a:r>
              <a:rPr lang="es-MX" sz="1700" dirty="0" smtClean="0">
                <a:solidFill>
                  <a:schemeClr val="bg1"/>
                </a:solidFill>
              </a:rPr>
              <a:t>Programa en ejecución</a:t>
            </a:r>
          </a:p>
          <a:p>
            <a:pPr lvl="1" algn="just"/>
            <a:r>
              <a:rPr lang="es-MX" sz="1700" dirty="0" smtClean="0">
                <a:solidFill>
                  <a:schemeClr val="bg1"/>
                </a:solidFill>
              </a:rPr>
              <a:t>Actividad asíncrona</a:t>
            </a:r>
          </a:p>
          <a:p>
            <a:pPr lvl="1" algn="just"/>
            <a:r>
              <a:rPr lang="es-MX" sz="1700" dirty="0" smtClean="0">
                <a:solidFill>
                  <a:schemeClr val="bg1"/>
                </a:solidFill>
              </a:rPr>
              <a:t>La entidad a la que se asignan los procesadores</a:t>
            </a:r>
          </a:p>
          <a:p>
            <a:pPr lvl="1" algn="just"/>
            <a:endParaRPr lang="es-MX" sz="1700" dirty="0" smtClean="0">
              <a:solidFill>
                <a:schemeClr val="bg1"/>
              </a:solidFill>
            </a:endParaRPr>
          </a:p>
          <a:p>
            <a:pPr algn="just"/>
            <a:r>
              <a:rPr lang="es-MX" sz="2100" dirty="0" err="1" smtClean="0">
                <a:solidFill>
                  <a:schemeClr val="bg1"/>
                </a:solidFill>
              </a:rPr>
              <a:t>Tanenbaum</a:t>
            </a:r>
            <a:endParaRPr lang="es-MX" sz="2100" dirty="0" smtClean="0">
              <a:solidFill>
                <a:schemeClr val="bg1"/>
              </a:solidFill>
            </a:endParaRPr>
          </a:p>
          <a:p>
            <a:pPr lvl="1" algn="just"/>
            <a:r>
              <a:rPr lang="es-MX" sz="1700" dirty="0" smtClean="0">
                <a:solidFill>
                  <a:schemeClr val="bg1"/>
                </a:solidFill>
              </a:rPr>
              <a:t>Un programa en ejecución</a:t>
            </a:r>
          </a:p>
          <a:p>
            <a:pPr marL="0" indent="0" algn="just">
              <a:buNone/>
            </a:pPr>
            <a:endParaRPr lang="es-MX" sz="2100" dirty="0" smtClean="0">
              <a:solidFill>
                <a:schemeClr val="bg1"/>
              </a:solidFill>
            </a:endParaRPr>
          </a:p>
          <a:p>
            <a:pPr algn="just"/>
            <a:r>
              <a:rPr lang="es-MX" sz="2100" dirty="0" smtClean="0">
                <a:solidFill>
                  <a:schemeClr val="bg1"/>
                </a:solidFill>
              </a:rPr>
              <a:t>Surge cuando el programa se pone en ejecución.</a:t>
            </a:r>
          </a:p>
          <a:p>
            <a:pPr algn="just"/>
            <a:endParaRPr lang="es-MX" sz="2100" dirty="0" smtClean="0">
              <a:solidFill>
                <a:schemeClr val="bg1"/>
              </a:solidFill>
            </a:endParaRPr>
          </a:p>
        </p:txBody>
      </p:sp>
      <p:sp>
        <p:nvSpPr>
          <p:cNvPr id="4" name="3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43" name="42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4</a:t>
            </a:fld>
            <a:endParaRPr lang="es-MX"/>
          </a:p>
        </p:txBody>
      </p:sp>
    </p:spTree>
    <p:extLst>
      <p:ext uri="{BB962C8B-B14F-4D97-AF65-F5344CB8AC3E}">
        <p14:creationId xmlns:p14="http://schemas.microsoft.com/office/powerpoint/2010/main" val="6958725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Ciclo de vida de un Hilo</a:t>
            </a:r>
            <a:endParaRPr lang="es-MX" dirty="0">
              <a:solidFill>
                <a:schemeClr val="bg1"/>
              </a:solidFill>
            </a:endParaRPr>
          </a:p>
        </p:txBody>
      </p:sp>
      <p:sp>
        <p:nvSpPr>
          <p:cNvPr id="3" name="2 Marcador de contenido"/>
          <p:cNvSpPr>
            <a:spLocks noGrp="1"/>
          </p:cNvSpPr>
          <p:nvPr>
            <p:ph idx="1"/>
          </p:nvPr>
        </p:nvSpPr>
        <p:spPr>
          <a:xfrm>
            <a:off x="1115616" y="1340768"/>
            <a:ext cx="7571184" cy="4896544"/>
          </a:xfrm>
        </p:spPr>
        <p:txBody>
          <a:bodyPr>
            <a:normAutofit/>
          </a:bodyPr>
          <a:lstStyle/>
          <a:p>
            <a:endParaRPr lang="es-MX" sz="2100" dirty="0" smtClean="0">
              <a:solidFill>
                <a:schemeClr val="bg1"/>
              </a:solidFill>
            </a:endParaRPr>
          </a:p>
          <a:p>
            <a:r>
              <a:rPr lang="es-MX" sz="2100" dirty="0" smtClean="0">
                <a:solidFill>
                  <a:schemeClr val="bg1"/>
                </a:solidFill>
              </a:rPr>
              <a:t>Nacido</a:t>
            </a:r>
          </a:p>
          <a:p>
            <a:r>
              <a:rPr lang="es-MX" sz="2100" dirty="0" smtClean="0">
                <a:solidFill>
                  <a:schemeClr val="bg1"/>
                </a:solidFill>
              </a:rPr>
              <a:t>Listo</a:t>
            </a:r>
          </a:p>
          <a:p>
            <a:r>
              <a:rPr lang="es-MX" sz="2100" dirty="0" smtClean="0">
                <a:solidFill>
                  <a:schemeClr val="bg1"/>
                </a:solidFill>
              </a:rPr>
              <a:t>Ejecutable</a:t>
            </a:r>
          </a:p>
          <a:p>
            <a:r>
              <a:rPr lang="es-MX" sz="2100" dirty="0" smtClean="0">
                <a:solidFill>
                  <a:schemeClr val="bg1"/>
                </a:solidFill>
              </a:rPr>
              <a:t>En ejecución</a:t>
            </a:r>
          </a:p>
          <a:p>
            <a:r>
              <a:rPr lang="es-MX" sz="2100" dirty="0" smtClean="0">
                <a:solidFill>
                  <a:schemeClr val="bg1"/>
                </a:solidFill>
              </a:rPr>
              <a:t>No ejecutable</a:t>
            </a:r>
          </a:p>
          <a:p>
            <a:r>
              <a:rPr lang="es-MX" sz="2100" dirty="0" smtClean="0">
                <a:solidFill>
                  <a:schemeClr val="bg1"/>
                </a:solidFill>
              </a:rPr>
              <a:t>Bloqueado</a:t>
            </a:r>
          </a:p>
          <a:p>
            <a:r>
              <a:rPr lang="es-MX" sz="2100" dirty="0" smtClean="0">
                <a:solidFill>
                  <a:schemeClr val="bg1"/>
                </a:solidFill>
              </a:rPr>
              <a:t>Muerto</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40</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9" name="Picture 2" descr="http://www.chrislatortuga.com/wp-content/uploads/2015/03/gemelos-bebes-geek-r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1340768"/>
            <a:ext cx="2332752" cy="1737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definicionabc.com/wp-content/uploads/list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772816"/>
            <a:ext cx="1751856" cy="17518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mundoaftermarket.com/upload/image/600x6001300901248_en-sus-marca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2174980"/>
            <a:ext cx="2131744" cy="18300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img01.lavanguardia.com/2012/08/04/Jamaica-s-Usain-Bolt-left-lead_54333188598_51351706917_600_22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1844" y="3524673"/>
            <a:ext cx="4588120"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vignette1.wikia.nocookie.net/kirby/images/7/74/Dormir.png/revision/latest?cb=201106151445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4077072"/>
            <a:ext cx="2190284" cy="156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pixabay.com/static/uploads/photo/2013/04/01/09/21/delete-98512_64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46288" y="4509120"/>
            <a:ext cx="1785952" cy="19081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ESCOM\Temario_Recursos\UNIDAD 4\tumblr_static_cir88ntol7soggsgs004c40w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35213" y="4388768"/>
            <a:ext cx="1812851" cy="213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6725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Ciclo de vida de un Hilo</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41</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9218" name="Picture 2" descr="https://eaddfsi.files.wordpress.com/2009/06/estadosproces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564904"/>
            <a:ext cx="5328592" cy="254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5206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Ciclo de vida de un Hilo: Nacido</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marL="0" indent="0" algn="just">
              <a:buNone/>
            </a:pPr>
            <a:r>
              <a:rPr lang="es-MX" sz="2100" dirty="0" smtClean="0">
                <a:solidFill>
                  <a:srgbClr val="FF6600"/>
                </a:solidFill>
              </a:rPr>
              <a:t>Nacido:</a:t>
            </a:r>
            <a:r>
              <a:rPr lang="es-MX" sz="2100" dirty="0" smtClean="0">
                <a:solidFill>
                  <a:schemeClr val="bg1"/>
                </a:solidFill>
              </a:rPr>
              <a:t> Cuando se acaba de crear un hilo, se dice que esta nacido, y continúa en ese estado hasta que se invoca el método </a:t>
            </a:r>
            <a:r>
              <a:rPr lang="es-MX" sz="2100" b="1" dirty="0" err="1" smtClean="0">
                <a:solidFill>
                  <a:schemeClr val="bg1"/>
                </a:solidFill>
                <a:latin typeface="Consolas" pitchFamily="49" charset="0"/>
                <a:cs typeface="Consolas" pitchFamily="49" charset="0"/>
              </a:rPr>
              <a:t>start</a:t>
            </a:r>
            <a:r>
              <a:rPr lang="es-MX" sz="2100" b="1" dirty="0" smtClean="0">
                <a:solidFill>
                  <a:schemeClr val="bg1"/>
                </a:solidFill>
                <a:latin typeface="Consolas" pitchFamily="49" charset="0"/>
                <a:cs typeface="Consolas" pitchFamily="49" charset="0"/>
              </a:rPr>
              <a:t>() </a:t>
            </a:r>
            <a:r>
              <a:rPr lang="es-MX" sz="2100" dirty="0" smtClean="0">
                <a:solidFill>
                  <a:schemeClr val="bg1"/>
                </a:solidFill>
              </a:rPr>
              <a:t>del hilo.</a:t>
            </a:r>
          </a:p>
          <a:p>
            <a:pPr marL="0" indent="0" algn="just">
              <a:buNone/>
            </a:pPr>
            <a:endParaRPr lang="es-MX" sz="2100" dirty="0" smtClean="0">
              <a:solidFill>
                <a:schemeClr val="bg1"/>
              </a:solidFill>
            </a:endParaRPr>
          </a:p>
          <a:p>
            <a:pPr algn="just"/>
            <a:r>
              <a:rPr lang="es-MX" sz="2100" dirty="0" smtClean="0">
                <a:solidFill>
                  <a:schemeClr val="bg1"/>
                </a:solidFill>
              </a:rPr>
              <a:t>La siguiente sentencia crea un nuevo thread pero no lo arranca, por lo tanto deja al thread en el estado de nacido.</a:t>
            </a:r>
          </a:p>
          <a:p>
            <a:pPr marL="0" indent="0" algn="just">
              <a:buNone/>
            </a:pPr>
            <a:endParaRPr lang="es-MX" sz="2100" dirty="0">
              <a:solidFill>
                <a:schemeClr val="bg1"/>
              </a:solidFill>
            </a:endParaRPr>
          </a:p>
          <a:p>
            <a:pPr algn="just"/>
            <a:endParaRPr lang="es-MX" sz="2100" dirty="0" smtClean="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r>
              <a:rPr lang="es-MX" sz="2100" dirty="0" smtClean="0">
                <a:solidFill>
                  <a:schemeClr val="bg1"/>
                </a:solidFill>
              </a:rPr>
              <a:t>Cuando un thread está en este estado, es solo un objeto Thread vacío o nulo. No se han asignado recursos del sistema todavía para el thread.</a:t>
            </a:r>
          </a:p>
          <a:p>
            <a:pPr algn="just"/>
            <a:r>
              <a:rPr lang="es-MX" sz="2100" dirty="0" smtClean="0">
                <a:solidFill>
                  <a:schemeClr val="bg1"/>
                </a:solidFill>
              </a:rPr>
              <a:t>Así, cuando el thread está en este estado, lo único que se puede hacer es arrancarlo con </a:t>
            </a:r>
            <a:r>
              <a:rPr lang="es-MX" sz="2100" b="1" dirty="0" err="1" smtClean="0">
                <a:solidFill>
                  <a:schemeClr val="bg1"/>
                </a:solidFill>
                <a:latin typeface="Consolas" pitchFamily="49" charset="0"/>
                <a:cs typeface="Consolas" pitchFamily="49" charset="0"/>
              </a:rPr>
              <a:t>start</a:t>
            </a:r>
            <a:r>
              <a:rPr lang="es-MX" sz="2100" b="1" dirty="0" smtClean="0">
                <a:solidFill>
                  <a:schemeClr val="bg1"/>
                </a:solidFill>
                <a:latin typeface="Consolas" pitchFamily="49" charset="0"/>
                <a:cs typeface="Consolas" pitchFamily="49" charset="0"/>
              </a:rPr>
              <a:t>()</a:t>
            </a:r>
            <a:r>
              <a:rPr lang="es-MX" sz="2100" dirty="0" smtClean="0">
                <a:solidFill>
                  <a:schemeClr val="bg1"/>
                </a:solidFill>
              </a:rPr>
              <a:t>.</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42</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
        <p:nvSpPr>
          <p:cNvPr id="9" name="8 CuadroTexto"/>
          <p:cNvSpPr txBox="1"/>
          <p:nvPr/>
        </p:nvSpPr>
        <p:spPr>
          <a:xfrm>
            <a:off x="1475656" y="3707740"/>
            <a:ext cx="4870244" cy="369332"/>
          </a:xfrm>
          <a:prstGeom prst="rect">
            <a:avLst/>
          </a:prstGeom>
          <a:noFill/>
        </p:spPr>
        <p:txBody>
          <a:bodyPr wrap="none" rtlCol="0">
            <a:spAutoFit/>
          </a:bodyPr>
          <a:lstStyle/>
          <a:p>
            <a:pPr algn="ctr"/>
            <a:r>
              <a:rPr lang="es-MX" b="1" dirty="0" smtClean="0">
                <a:solidFill>
                  <a:srgbClr val="FFFF00"/>
                </a:solidFill>
                <a:latin typeface="Consolas" pitchFamily="49" charset="0"/>
                <a:cs typeface="Consolas" pitchFamily="49" charset="0"/>
              </a:rPr>
              <a:t>Thread </a:t>
            </a:r>
            <a:r>
              <a:rPr lang="es-MX" b="1" dirty="0" err="1" smtClean="0">
                <a:solidFill>
                  <a:srgbClr val="FFFF00"/>
                </a:solidFill>
                <a:latin typeface="Consolas" pitchFamily="49" charset="0"/>
                <a:cs typeface="Consolas" pitchFamily="49" charset="0"/>
              </a:rPr>
              <a:t>miHilo</a:t>
            </a:r>
            <a:r>
              <a:rPr lang="es-MX" b="1" dirty="0">
                <a:solidFill>
                  <a:srgbClr val="FFFF00"/>
                </a:solidFill>
                <a:latin typeface="Consolas" pitchFamily="49" charset="0"/>
                <a:cs typeface="Consolas" pitchFamily="49" charset="0"/>
              </a:rPr>
              <a:t> </a:t>
            </a:r>
            <a:r>
              <a:rPr lang="es-MX" b="1" dirty="0" smtClean="0">
                <a:solidFill>
                  <a:srgbClr val="FFFF00"/>
                </a:solidFill>
                <a:latin typeface="Consolas" pitchFamily="49" charset="0"/>
                <a:cs typeface="Consolas" pitchFamily="49" charset="0"/>
              </a:rPr>
              <a:t>= new </a:t>
            </a:r>
            <a:r>
              <a:rPr lang="es-MX" b="1" dirty="0" err="1" smtClean="0">
                <a:solidFill>
                  <a:srgbClr val="FFFF00"/>
                </a:solidFill>
                <a:latin typeface="Consolas" pitchFamily="49" charset="0"/>
                <a:cs typeface="Consolas" pitchFamily="49" charset="0"/>
              </a:rPr>
              <a:t>MiClaseThread</a:t>
            </a:r>
            <a:r>
              <a:rPr lang="es-MX" b="1" dirty="0" smtClean="0">
                <a:solidFill>
                  <a:srgbClr val="FFFF00"/>
                </a:solidFill>
                <a:latin typeface="Consolas" pitchFamily="49" charset="0"/>
                <a:cs typeface="Consolas" pitchFamily="49" charset="0"/>
              </a:rPr>
              <a:t>( );</a:t>
            </a:r>
            <a:endParaRPr lang="es-MX" b="1" dirty="0">
              <a:solidFill>
                <a:srgbClr val="FFFF00"/>
              </a:solidFill>
              <a:latin typeface="Consolas" pitchFamily="49" charset="0"/>
              <a:cs typeface="Consolas" pitchFamily="49" charset="0"/>
            </a:endParaRPr>
          </a:p>
        </p:txBody>
      </p:sp>
      <p:pic>
        <p:nvPicPr>
          <p:cNvPr id="3074" name="Picture 2" descr="http://www.chrislatortuga.com/wp-content/uploads/2015/03/gemelos-bebes-geek-r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2915236"/>
            <a:ext cx="2332752" cy="173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3933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lstStyle/>
          <a:p>
            <a:r>
              <a:rPr lang="es-MX" b="1" dirty="0" smtClean="0">
                <a:solidFill>
                  <a:schemeClr val="bg1"/>
                </a:solidFill>
              </a:rPr>
              <a:t>Ciclo de vida de un Hilo: Listo</a:t>
            </a:r>
            <a:endParaRPr lang="es-MX" dirty="0">
              <a:solidFill>
                <a:schemeClr val="bg1"/>
              </a:solidFill>
            </a:endParaRPr>
          </a:p>
        </p:txBody>
      </p:sp>
      <p:sp>
        <p:nvSpPr>
          <p:cNvPr id="3" name="2 Marcador de contenido"/>
          <p:cNvSpPr>
            <a:spLocks noGrp="1"/>
          </p:cNvSpPr>
          <p:nvPr>
            <p:ph idx="1"/>
          </p:nvPr>
        </p:nvSpPr>
        <p:spPr>
          <a:xfrm>
            <a:off x="457200" y="1628800"/>
            <a:ext cx="8229600" cy="4248472"/>
          </a:xfrm>
        </p:spPr>
        <p:txBody>
          <a:bodyPr>
            <a:normAutofit/>
          </a:bodyPr>
          <a:lstStyle/>
          <a:p>
            <a:pPr marL="0" indent="0" algn="just">
              <a:buNone/>
            </a:pPr>
            <a:r>
              <a:rPr lang="es-MX" sz="2100" dirty="0" smtClean="0">
                <a:solidFill>
                  <a:srgbClr val="FF6600"/>
                </a:solidFill>
              </a:rPr>
              <a:t>Listo:</a:t>
            </a:r>
            <a:r>
              <a:rPr lang="es-MX" sz="2100" dirty="0" smtClean="0">
                <a:solidFill>
                  <a:schemeClr val="bg1"/>
                </a:solidFill>
              </a:rPr>
              <a:t> Cuando se invoca el método </a:t>
            </a:r>
            <a:r>
              <a:rPr lang="es-MX" sz="2100" dirty="0" err="1" smtClean="0">
                <a:solidFill>
                  <a:schemeClr val="bg1"/>
                </a:solidFill>
                <a:latin typeface="Consolas" pitchFamily="49" charset="0"/>
                <a:cs typeface="Consolas" pitchFamily="49" charset="0"/>
              </a:rPr>
              <a:t>start</a:t>
            </a:r>
            <a:r>
              <a:rPr lang="es-MX" sz="2100" dirty="0" smtClean="0">
                <a:solidFill>
                  <a:schemeClr val="bg1"/>
                </a:solidFill>
                <a:latin typeface="Consolas" pitchFamily="49" charset="0"/>
                <a:cs typeface="Consolas" pitchFamily="49" charset="0"/>
              </a:rPr>
              <a:t>()</a:t>
            </a:r>
            <a:r>
              <a:rPr lang="es-MX" sz="2100" dirty="0" smtClean="0">
                <a:solidFill>
                  <a:schemeClr val="bg1"/>
                </a:solidFill>
              </a:rPr>
              <a:t> del hilo, se dice que está en estado listo. </a:t>
            </a:r>
          </a:p>
          <a:p>
            <a:pPr marL="0" indent="0" algn="just">
              <a:buNone/>
            </a:pPr>
            <a:endParaRPr lang="es-MX" sz="2100" dirty="0" smtClean="0">
              <a:solidFill>
                <a:schemeClr val="bg1"/>
              </a:solidFill>
            </a:endParaRPr>
          </a:p>
          <a:p>
            <a:pPr algn="just"/>
            <a:r>
              <a:rPr lang="es-MX" sz="2100" dirty="0" smtClean="0">
                <a:solidFill>
                  <a:schemeClr val="bg1"/>
                </a:solidFill>
              </a:rPr>
              <a:t>El método se arranca con la siguiente instrucción, para el caso del hilo </a:t>
            </a:r>
            <a:r>
              <a:rPr lang="es-MX" sz="2100" i="1" dirty="0" err="1" smtClean="0">
                <a:solidFill>
                  <a:schemeClr val="bg1"/>
                </a:solidFill>
              </a:rPr>
              <a:t>miHilo</a:t>
            </a:r>
            <a:r>
              <a:rPr lang="es-MX" sz="2100" dirty="0">
                <a:solidFill>
                  <a:schemeClr val="bg1"/>
                </a:solidFill>
              </a:rPr>
              <a:t>:</a:t>
            </a:r>
            <a:endParaRPr lang="es-MX" sz="2100" dirty="0" smtClean="0">
              <a:solidFill>
                <a:schemeClr val="bg1"/>
              </a:solidFill>
            </a:endParaRPr>
          </a:p>
          <a:p>
            <a:pPr marL="0" indent="0" algn="just">
              <a:buNone/>
            </a:pPr>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43</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
        <p:nvSpPr>
          <p:cNvPr id="9" name="8 CuadroTexto"/>
          <p:cNvSpPr txBox="1"/>
          <p:nvPr/>
        </p:nvSpPr>
        <p:spPr>
          <a:xfrm>
            <a:off x="3779912" y="3491716"/>
            <a:ext cx="2084225" cy="369332"/>
          </a:xfrm>
          <a:prstGeom prst="rect">
            <a:avLst/>
          </a:prstGeom>
          <a:noFill/>
        </p:spPr>
        <p:txBody>
          <a:bodyPr wrap="none" rtlCol="0">
            <a:spAutoFit/>
          </a:bodyPr>
          <a:lstStyle/>
          <a:p>
            <a:pPr algn="ctr"/>
            <a:r>
              <a:rPr lang="es-MX" b="1" dirty="0" err="1" smtClean="0">
                <a:solidFill>
                  <a:srgbClr val="FFFF00"/>
                </a:solidFill>
                <a:latin typeface="Consolas" pitchFamily="49" charset="0"/>
                <a:cs typeface="Consolas" pitchFamily="49" charset="0"/>
              </a:rPr>
              <a:t>miHilo.start</a:t>
            </a:r>
            <a:r>
              <a:rPr lang="es-MX" b="1" dirty="0" smtClean="0">
                <a:solidFill>
                  <a:srgbClr val="FFFF00"/>
                </a:solidFill>
                <a:latin typeface="Consolas" pitchFamily="49" charset="0"/>
                <a:cs typeface="Consolas" pitchFamily="49" charset="0"/>
              </a:rPr>
              <a:t>();</a:t>
            </a:r>
            <a:endParaRPr lang="es-MX" b="1" dirty="0">
              <a:solidFill>
                <a:srgbClr val="FFFF00"/>
              </a:solidFill>
              <a:latin typeface="Consolas" pitchFamily="49" charset="0"/>
              <a:cs typeface="Consolas" pitchFamily="49" charset="0"/>
            </a:endParaRPr>
          </a:p>
        </p:txBody>
      </p:sp>
      <p:pic>
        <p:nvPicPr>
          <p:cNvPr id="2050" name="Picture 2" descr="http://www.definicionabc.com/wp-content/uploads/lis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4077072"/>
            <a:ext cx="2471936" cy="2471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3956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fontScale="90000"/>
          </a:bodyPr>
          <a:lstStyle/>
          <a:p>
            <a:r>
              <a:rPr lang="es-MX" b="1" dirty="0" smtClean="0">
                <a:solidFill>
                  <a:schemeClr val="bg1"/>
                </a:solidFill>
              </a:rPr>
              <a:t>Ciclo de vida de un Hilo: Ejecutable</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marL="0" indent="0" algn="just">
              <a:buNone/>
            </a:pPr>
            <a:r>
              <a:rPr lang="es-MX" sz="2100" dirty="0" smtClean="0">
                <a:solidFill>
                  <a:srgbClr val="FF6600"/>
                </a:solidFill>
              </a:rPr>
              <a:t>Ejecutable:</a:t>
            </a:r>
            <a:r>
              <a:rPr lang="es-MX" sz="2100" dirty="0" smtClean="0">
                <a:solidFill>
                  <a:schemeClr val="bg1"/>
                </a:solidFill>
              </a:rPr>
              <a:t> Cuando el método </a:t>
            </a:r>
            <a:r>
              <a:rPr lang="es-MX" sz="2100" dirty="0" err="1" smtClean="0">
                <a:solidFill>
                  <a:schemeClr val="bg1"/>
                </a:solidFill>
                <a:latin typeface="Consolas" pitchFamily="49" charset="0"/>
                <a:cs typeface="Consolas" pitchFamily="49" charset="0"/>
              </a:rPr>
              <a:t>start</a:t>
            </a:r>
            <a:r>
              <a:rPr lang="es-MX" sz="2100" dirty="0" smtClean="0">
                <a:solidFill>
                  <a:schemeClr val="bg1"/>
                </a:solidFill>
                <a:latin typeface="Consolas" pitchFamily="49" charset="0"/>
                <a:cs typeface="Consolas" pitchFamily="49" charset="0"/>
              </a:rPr>
              <a:t>()</a:t>
            </a:r>
            <a:r>
              <a:rPr lang="es-MX" sz="2100" dirty="0" smtClean="0">
                <a:solidFill>
                  <a:schemeClr val="bg1"/>
                </a:solidFill>
              </a:rPr>
              <a:t> se ejecuta, </a:t>
            </a:r>
          </a:p>
          <a:p>
            <a:pPr lvl="1" algn="just"/>
            <a:r>
              <a:rPr lang="es-MX" sz="1800" dirty="0" smtClean="0">
                <a:solidFill>
                  <a:schemeClr val="bg1"/>
                </a:solidFill>
              </a:rPr>
              <a:t>crea los recursos del sistema necesarios para el ejecutar el thread, </a:t>
            </a:r>
          </a:p>
          <a:p>
            <a:pPr lvl="1" algn="just"/>
            <a:r>
              <a:rPr lang="es-MX" sz="1800" dirty="0" smtClean="0">
                <a:solidFill>
                  <a:schemeClr val="bg1"/>
                </a:solidFill>
              </a:rPr>
              <a:t>programa el thread para ejecutarse, y </a:t>
            </a:r>
          </a:p>
          <a:p>
            <a:pPr lvl="1" algn="just"/>
            <a:r>
              <a:rPr lang="es-MX" sz="1800" dirty="0" smtClean="0">
                <a:solidFill>
                  <a:schemeClr val="bg1"/>
                </a:solidFill>
              </a:rPr>
              <a:t>llama al método </a:t>
            </a:r>
            <a:r>
              <a:rPr lang="es-MX" sz="1800" dirty="0" err="1" smtClean="0">
                <a:solidFill>
                  <a:schemeClr val="bg1"/>
                </a:solidFill>
                <a:latin typeface="Consolas" pitchFamily="49" charset="0"/>
                <a:cs typeface="Consolas" pitchFamily="49" charset="0"/>
              </a:rPr>
              <a:t>run</a:t>
            </a:r>
            <a:r>
              <a:rPr lang="es-MX" sz="1800" dirty="0" smtClean="0">
                <a:solidFill>
                  <a:schemeClr val="bg1"/>
                </a:solidFill>
                <a:latin typeface="Consolas" pitchFamily="49" charset="0"/>
                <a:cs typeface="Consolas" pitchFamily="49" charset="0"/>
              </a:rPr>
              <a:t>()</a:t>
            </a:r>
            <a:r>
              <a:rPr lang="es-MX" sz="1800" dirty="0" smtClean="0">
                <a:solidFill>
                  <a:schemeClr val="bg1"/>
                </a:solidFill>
              </a:rPr>
              <a:t> del thread que se ejecuta en forma secuencial.</a:t>
            </a:r>
          </a:p>
          <a:p>
            <a:pPr marL="0" indent="0" algn="just">
              <a:buNone/>
            </a:pPr>
            <a:endParaRPr lang="es-MX" sz="2100" dirty="0" smtClean="0">
              <a:solidFill>
                <a:schemeClr val="bg1"/>
              </a:solidFill>
            </a:endParaRPr>
          </a:p>
          <a:p>
            <a:pPr algn="just"/>
            <a:r>
              <a:rPr lang="es-MX" sz="2100" dirty="0" smtClean="0">
                <a:solidFill>
                  <a:schemeClr val="bg1"/>
                </a:solidFill>
              </a:rPr>
              <a:t>Se le llama así a este estado porque todavía no ha empezado a ejecutarse.</a:t>
            </a:r>
          </a:p>
          <a:p>
            <a:pPr marL="0" indent="0" algn="just">
              <a:buNone/>
            </a:pPr>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44</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1026" name="Picture 2" descr="http://www.mundoaftermarket.com/upload/image/600x6001300901248_en-sus-marca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3717032"/>
            <a:ext cx="3810000"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5145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fontScale="90000"/>
          </a:bodyPr>
          <a:lstStyle/>
          <a:p>
            <a:r>
              <a:rPr lang="es-MX" b="1" dirty="0" smtClean="0">
                <a:solidFill>
                  <a:schemeClr val="bg1"/>
                </a:solidFill>
              </a:rPr>
              <a:t>Ciclo de vida de un Hilo: En ejecución</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marL="0" indent="0" algn="just">
              <a:buNone/>
            </a:pPr>
            <a:r>
              <a:rPr lang="es-MX" sz="2100" dirty="0" smtClean="0">
                <a:solidFill>
                  <a:srgbClr val="FF6600"/>
                </a:solidFill>
              </a:rPr>
              <a:t>En ejecución:</a:t>
            </a:r>
            <a:r>
              <a:rPr lang="es-MX" sz="2100" dirty="0" smtClean="0">
                <a:solidFill>
                  <a:schemeClr val="bg1"/>
                </a:solidFill>
              </a:rPr>
              <a:t> Un hilo en estado de listo de la más alta prioridad, pasa al estado de ejecución, cuando se le asignan los recursos de un procesador, o sea cuando se inicia su ejecución del método </a:t>
            </a:r>
            <a:r>
              <a:rPr lang="es-MX" sz="2100" b="1" dirty="0" err="1" smtClean="0">
                <a:solidFill>
                  <a:srgbClr val="00B0F0"/>
                </a:solidFill>
              </a:rPr>
              <a:t>run</a:t>
            </a:r>
            <a:r>
              <a:rPr lang="es-MX" sz="2100" b="1" dirty="0" smtClean="0">
                <a:solidFill>
                  <a:srgbClr val="00B0F0"/>
                </a:solidFill>
              </a:rPr>
              <a:t>()</a:t>
            </a:r>
            <a:r>
              <a:rPr lang="es-MX" sz="2100" dirty="0" smtClean="0">
                <a:solidFill>
                  <a:schemeClr val="bg1"/>
                </a:solidFill>
              </a:rPr>
              <a:t>.</a:t>
            </a:r>
          </a:p>
          <a:p>
            <a:r>
              <a:rPr lang="es-MX" sz="2100" dirty="0" smtClean="0">
                <a:solidFill>
                  <a:schemeClr val="bg1"/>
                </a:solidFill>
              </a:rPr>
              <a:t>Cada hilo tiene su prioridad, hilos con alta prioridad se ejecutan preferencialmente sobre los hilos de baja prioridad. </a:t>
            </a:r>
          </a:p>
          <a:p>
            <a:pPr marL="0" indent="0" algn="just">
              <a:buNone/>
            </a:pPr>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45</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1026" name="Picture 2" descr="http://img01.lavanguardia.com/2012/08/04/Jamaica-s-Usain-Bolt-left-lead_54333188598_51351706917_600_2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879" y="3356992"/>
            <a:ext cx="6499837"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2632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fontScale="90000"/>
          </a:bodyPr>
          <a:lstStyle/>
          <a:p>
            <a:r>
              <a:rPr lang="es-MX" b="1" dirty="0" smtClean="0">
                <a:solidFill>
                  <a:schemeClr val="bg1"/>
                </a:solidFill>
              </a:rPr>
              <a:t>Ciclo de vida de un Hilo: </a:t>
            </a:r>
            <a:br>
              <a:rPr lang="es-MX" b="1" dirty="0" smtClean="0">
                <a:solidFill>
                  <a:schemeClr val="bg1"/>
                </a:solidFill>
              </a:rPr>
            </a:br>
            <a:r>
              <a:rPr lang="es-MX" b="1" dirty="0" smtClean="0">
                <a:solidFill>
                  <a:schemeClr val="bg1"/>
                </a:solidFill>
              </a:rPr>
              <a:t>No ejecutable</a:t>
            </a:r>
            <a:endParaRPr lang="es-MX" dirty="0">
              <a:solidFill>
                <a:schemeClr val="bg1"/>
              </a:solidFill>
            </a:endParaRPr>
          </a:p>
        </p:txBody>
      </p:sp>
      <p:sp>
        <p:nvSpPr>
          <p:cNvPr id="3" name="2 Marcador de contenido"/>
          <p:cNvSpPr>
            <a:spLocks noGrp="1"/>
          </p:cNvSpPr>
          <p:nvPr>
            <p:ph idx="1"/>
          </p:nvPr>
        </p:nvSpPr>
        <p:spPr>
          <a:xfrm>
            <a:off x="457200" y="1700808"/>
            <a:ext cx="8229600" cy="4536504"/>
          </a:xfrm>
        </p:spPr>
        <p:txBody>
          <a:bodyPr>
            <a:normAutofit/>
          </a:bodyPr>
          <a:lstStyle/>
          <a:p>
            <a:pPr marL="0" indent="0" algn="just">
              <a:buNone/>
            </a:pPr>
            <a:r>
              <a:rPr lang="es-MX" sz="2100" dirty="0" smtClean="0">
                <a:solidFill>
                  <a:srgbClr val="FF6600"/>
                </a:solidFill>
              </a:rPr>
              <a:t>No ejecutable</a:t>
            </a:r>
            <a:r>
              <a:rPr lang="es-MX" sz="2100" dirty="0" smtClean="0">
                <a:solidFill>
                  <a:schemeClr val="bg1"/>
                </a:solidFill>
              </a:rPr>
              <a:t>: Un hilo continúa la ejecución de su método </a:t>
            </a:r>
            <a:r>
              <a:rPr lang="es-MX" sz="2100" dirty="0" err="1" smtClean="0">
                <a:solidFill>
                  <a:schemeClr val="bg1"/>
                </a:solidFill>
              </a:rPr>
              <a:t>run</a:t>
            </a:r>
            <a:r>
              <a:rPr lang="es-MX" sz="2100" dirty="0" smtClean="0">
                <a:solidFill>
                  <a:schemeClr val="bg1"/>
                </a:solidFill>
              </a:rPr>
              <a:t>(), hasta que pasa al estado no ejecutable originado cuando ocurre alguno de los siguientes cuatro eventos:</a:t>
            </a:r>
          </a:p>
          <a:p>
            <a:pPr algn="just"/>
            <a:r>
              <a:rPr lang="es-MX" sz="2100" dirty="0" smtClean="0">
                <a:solidFill>
                  <a:schemeClr val="bg1"/>
                </a:solidFill>
              </a:rPr>
              <a:t>Se invoca a su método </a:t>
            </a:r>
            <a:r>
              <a:rPr lang="es-MX" sz="2100" dirty="0" err="1" smtClean="0">
                <a:solidFill>
                  <a:schemeClr val="bg1"/>
                </a:solidFill>
              </a:rPr>
              <a:t>sleep</a:t>
            </a:r>
            <a:r>
              <a:rPr lang="es-MX" sz="2100" dirty="0" smtClean="0">
                <a:solidFill>
                  <a:schemeClr val="bg1"/>
                </a:solidFill>
              </a:rPr>
              <a:t>()</a:t>
            </a:r>
          </a:p>
          <a:p>
            <a:pPr algn="just"/>
            <a:r>
              <a:rPr lang="es-MX" sz="2100" dirty="0" smtClean="0">
                <a:solidFill>
                  <a:schemeClr val="bg1"/>
                </a:solidFill>
              </a:rPr>
              <a:t>Se invoca a su método </a:t>
            </a:r>
            <a:r>
              <a:rPr lang="es-MX" sz="2100" dirty="0" err="1" smtClean="0">
                <a:solidFill>
                  <a:schemeClr val="bg1"/>
                </a:solidFill>
              </a:rPr>
              <a:t>suspend</a:t>
            </a:r>
            <a:r>
              <a:rPr lang="es-MX" sz="2100" dirty="0" smtClean="0">
                <a:solidFill>
                  <a:schemeClr val="bg1"/>
                </a:solidFill>
              </a:rPr>
              <a:t>()</a:t>
            </a:r>
          </a:p>
          <a:p>
            <a:pPr algn="just"/>
            <a:r>
              <a:rPr lang="es-MX" sz="2100" dirty="0" smtClean="0">
                <a:solidFill>
                  <a:schemeClr val="bg1"/>
                </a:solidFill>
              </a:rPr>
              <a:t>El thread utiliza su método </a:t>
            </a:r>
            <a:r>
              <a:rPr lang="es-MX" sz="2100" dirty="0" err="1" smtClean="0">
                <a:solidFill>
                  <a:schemeClr val="bg1"/>
                </a:solidFill>
              </a:rPr>
              <a:t>wait</a:t>
            </a:r>
            <a:r>
              <a:rPr lang="es-MX" sz="2100" dirty="0" smtClean="0">
                <a:solidFill>
                  <a:schemeClr val="bg1"/>
                </a:solidFill>
              </a:rPr>
              <a:t>() para esperar una condición variable</a:t>
            </a:r>
          </a:p>
          <a:p>
            <a:pPr marL="0" indent="0" algn="just">
              <a:buNone/>
            </a:pPr>
            <a:endParaRPr lang="es-MX" sz="2100" dirty="0">
              <a:solidFill>
                <a:schemeClr val="bg1"/>
              </a:solidFill>
            </a:endParaRPr>
          </a:p>
          <a:p>
            <a:pPr marL="0" indent="0" algn="just">
              <a:buNone/>
            </a:pPr>
            <a:endParaRPr lang="es-MX" sz="2100" dirty="0">
              <a:solidFill>
                <a:schemeClr val="bg1"/>
              </a:solidFill>
            </a:endParaRPr>
          </a:p>
          <a:p>
            <a:pPr marL="0" indent="0" algn="just">
              <a:buNone/>
            </a:pPr>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46</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2050" name="Picture 2" descr="http://vignette1.wikia.nocookie.net/kirby/images/7/74/Dormir.png/revision/latest?cb=201106151445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548" y="4365104"/>
            <a:ext cx="2190284" cy="15644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taispd.com/wp-content/uploads/2014/11/expectativas-1024x7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4128" y="4437112"/>
            <a:ext cx="2077951" cy="14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6660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No ejecutable – método </a:t>
            </a:r>
            <a:r>
              <a:rPr lang="es-MX" b="1" dirty="0" err="1" smtClean="0">
                <a:solidFill>
                  <a:schemeClr val="bg1"/>
                </a:solidFill>
              </a:rPr>
              <a:t>sleep</a:t>
            </a:r>
            <a:r>
              <a:rPr lang="es-MX" b="1" dirty="0" smtClean="0">
                <a:solidFill>
                  <a:schemeClr val="bg1"/>
                </a:solidFill>
              </a:rPr>
              <a:t>()</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algn="just"/>
            <a:r>
              <a:rPr lang="es-MX" sz="2100" dirty="0" smtClean="0">
                <a:solidFill>
                  <a:schemeClr val="bg1"/>
                </a:solidFill>
              </a:rPr>
              <a:t>Por ejemplo, en el siguiente fragmento de código se pone a dormir </a:t>
            </a:r>
            <a:r>
              <a:rPr lang="es-MX" sz="2100" dirty="0" err="1" smtClean="0">
                <a:solidFill>
                  <a:schemeClr val="bg1"/>
                </a:solidFill>
              </a:rPr>
              <a:t>miHilo</a:t>
            </a:r>
            <a:r>
              <a:rPr lang="es-MX" sz="2100" dirty="0" smtClean="0">
                <a:solidFill>
                  <a:schemeClr val="bg1"/>
                </a:solidFill>
              </a:rPr>
              <a:t> durante </a:t>
            </a:r>
            <a:r>
              <a:rPr lang="es-MX" sz="2100" dirty="0">
                <a:solidFill>
                  <a:schemeClr val="bg1"/>
                </a:solidFill>
              </a:rPr>
              <a:t>5</a:t>
            </a:r>
            <a:r>
              <a:rPr lang="es-MX" sz="2100" dirty="0" smtClean="0">
                <a:solidFill>
                  <a:schemeClr val="bg1"/>
                </a:solidFill>
              </a:rPr>
              <a:t> segundos (5</a:t>
            </a:r>
            <a:r>
              <a:rPr lang="es-MX" sz="2100" dirty="0">
                <a:solidFill>
                  <a:schemeClr val="bg1"/>
                </a:solidFill>
              </a:rPr>
              <a:t>,</a:t>
            </a:r>
            <a:r>
              <a:rPr lang="es-MX" sz="2100" dirty="0" smtClean="0">
                <a:solidFill>
                  <a:schemeClr val="bg1"/>
                </a:solidFill>
              </a:rPr>
              <a:t>000 milisegundos):</a:t>
            </a: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a:p>
            <a:pPr algn="just"/>
            <a:r>
              <a:rPr lang="es-MX" sz="2100" dirty="0" smtClean="0">
                <a:solidFill>
                  <a:schemeClr val="bg1"/>
                </a:solidFill>
              </a:rPr>
              <a:t>Durante los </a:t>
            </a:r>
            <a:r>
              <a:rPr lang="es-MX" sz="2100" dirty="0">
                <a:solidFill>
                  <a:schemeClr val="bg1"/>
                </a:solidFill>
              </a:rPr>
              <a:t>5</a:t>
            </a:r>
            <a:r>
              <a:rPr lang="es-MX" sz="2100" dirty="0" smtClean="0">
                <a:solidFill>
                  <a:schemeClr val="bg1"/>
                </a:solidFill>
              </a:rPr>
              <a:t> segundos que </a:t>
            </a:r>
            <a:r>
              <a:rPr lang="es-MX" sz="2100" dirty="0" err="1" smtClean="0">
                <a:solidFill>
                  <a:schemeClr val="bg1"/>
                </a:solidFill>
              </a:rPr>
              <a:t>miHilo</a:t>
            </a:r>
            <a:r>
              <a:rPr lang="es-MX" sz="2100" dirty="0" smtClean="0">
                <a:solidFill>
                  <a:schemeClr val="bg1"/>
                </a:solidFill>
              </a:rPr>
              <a:t> está dormido, incluso si el proceso se vuelve disponible, </a:t>
            </a:r>
            <a:r>
              <a:rPr lang="es-MX" sz="2100" dirty="0" err="1" smtClean="0">
                <a:solidFill>
                  <a:schemeClr val="bg1"/>
                </a:solidFill>
              </a:rPr>
              <a:t>miHilo</a:t>
            </a:r>
            <a:r>
              <a:rPr lang="es-MX" sz="2100" dirty="0" smtClean="0">
                <a:solidFill>
                  <a:schemeClr val="bg1"/>
                </a:solidFill>
              </a:rPr>
              <a:t> no se ejecuta. </a:t>
            </a:r>
          </a:p>
          <a:p>
            <a:pPr algn="just"/>
            <a:endParaRPr lang="es-MX" sz="2100" dirty="0" smtClean="0">
              <a:solidFill>
                <a:schemeClr val="bg1"/>
              </a:solidFill>
            </a:endParaRPr>
          </a:p>
          <a:p>
            <a:pPr algn="just"/>
            <a:r>
              <a:rPr lang="es-MX" sz="2100" dirty="0" smtClean="0">
                <a:solidFill>
                  <a:schemeClr val="bg1"/>
                </a:solidFill>
              </a:rPr>
              <a:t>Después de </a:t>
            </a:r>
            <a:r>
              <a:rPr lang="es-MX" sz="2100" dirty="0">
                <a:solidFill>
                  <a:schemeClr val="bg1"/>
                </a:solidFill>
              </a:rPr>
              <a:t>5</a:t>
            </a:r>
            <a:r>
              <a:rPr lang="es-MX" sz="2100" dirty="0" smtClean="0">
                <a:solidFill>
                  <a:schemeClr val="bg1"/>
                </a:solidFill>
              </a:rPr>
              <a:t> segundos </a:t>
            </a:r>
            <a:r>
              <a:rPr lang="es-MX" sz="2100" dirty="0" err="1" smtClean="0">
                <a:solidFill>
                  <a:schemeClr val="bg1"/>
                </a:solidFill>
              </a:rPr>
              <a:t>miHilo</a:t>
            </a:r>
            <a:r>
              <a:rPr lang="es-MX" sz="2100" dirty="0" smtClean="0">
                <a:solidFill>
                  <a:schemeClr val="bg1"/>
                </a:solidFill>
              </a:rPr>
              <a:t> se convierte en «Ejecutable» de nuevo y, si el procesador está disponible se ejecuta.</a:t>
            </a: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47</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
        <p:nvSpPr>
          <p:cNvPr id="9" name="8 CuadroTexto"/>
          <p:cNvSpPr txBox="1"/>
          <p:nvPr/>
        </p:nvSpPr>
        <p:spPr>
          <a:xfrm>
            <a:off x="1187624" y="2250738"/>
            <a:ext cx="4743606" cy="1754326"/>
          </a:xfrm>
          <a:prstGeom prst="rect">
            <a:avLst/>
          </a:prstGeom>
          <a:noFill/>
        </p:spPr>
        <p:txBody>
          <a:bodyPr wrap="none" rtlCol="0">
            <a:spAutoFit/>
          </a:bodyPr>
          <a:lstStyle/>
          <a:p>
            <a:r>
              <a:rPr lang="es-MX" b="1" dirty="0" err="1" smtClean="0">
                <a:solidFill>
                  <a:srgbClr val="FF6600"/>
                </a:solidFill>
                <a:latin typeface="Consolas" pitchFamily="49" charset="0"/>
                <a:cs typeface="Consolas" pitchFamily="49" charset="0"/>
              </a:rPr>
              <a:t>Thread</a:t>
            </a:r>
            <a:r>
              <a:rPr lang="es-MX" b="1" dirty="0" smtClean="0">
                <a:solidFill>
                  <a:srgbClr val="FF6600"/>
                </a:solidFill>
                <a:latin typeface="Consolas" pitchFamily="49" charset="0"/>
                <a:cs typeface="Consolas" pitchFamily="49" charset="0"/>
              </a:rPr>
              <a:t> </a:t>
            </a:r>
            <a:r>
              <a:rPr lang="es-MX" b="1" dirty="0" err="1" smtClean="0">
                <a:solidFill>
                  <a:srgbClr val="FF6600"/>
                </a:solidFill>
                <a:latin typeface="Consolas" pitchFamily="49" charset="0"/>
                <a:cs typeface="Consolas" pitchFamily="49" charset="0"/>
              </a:rPr>
              <a:t>miHilo</a:t>
            </a:r>
            <a:r>
              <a:rPr lang="es-MX" b="1" dirty="0" smtClean="0">
                <a:solidFill>
                  <a:srgbClr val="FF6600"/>
                </a:solidFill>
                <a:latin typeface="Consolas" pitchFamily="49" charset="0"/>
                <a:cs typeface="Consolas" pitchFamily="49" charset="0"/>
              </a:rPr>
              <a:t> = new </a:t>
            </a:r>
            <a:r>
              <a:rPr lang="es-MX" b="1" dirty="0" err="1" smtClean="0">
                <a:solidFill>
                  <a:srgbClr val="FF6600"/>
                </a:solidFill>
                <a:latin typeface="Consolas" pitchFamily="49" charset="0"/>
                <a:cs typeface="Consolas" pitchFamily="49" charset="0"/>
              </a:rPr>
              <a:t>MiClaseThread</a:t>
            </a:r>
            <a:r>
              <a:rPr lang="es-MX" b="1" dirty="0" smtClean="0">
                <a:solidFill>
                  <a:srgbClr val="FF6600"/>
                </a:solidFill>
                <a:latin typeface="Consolas" pitchFamily="49" charset="0"/>
                <a:cs typeface="Consolas" pitchFamily="49" charset="0"/>
              </a:rPr>
              <a:t>();</a:t>
            </a:r>
          </a:p>
          <a:p>
            <a:r>
              <a:rPr lang="es-MX" b="1" dirty="0" err="1" smtClean="0">
                <a:solidFill>
                  <a:srgbClr val="FF6600"/>
                </a:solidFill>
                <a:latin typeface="Consolas" pitchFamily="49" charset="0"/>
                <a:cs typeface="Consolas" pitchFamily="49" charset="0"/>
              </a:rPr>
              <a:t>miHilo.start</a:t>
            </a:r>
            <a:r>
              <a:rPr lang="es-MX" b="1" dirty="0" smtClean="0">
                <a:solidFill>
                  <a:srgbClr val="FF6600"/>
                </a:solidFill>
                <a:latin typeface="Consolas" pitchFamily="49" charset="0"/>
                <a:cs typeface="Consolas" pitchFamily="49" charset="0"/>
              </a:rPr>
              <a:t>();</a:t>
            </a:r>
          </a:p>
          <a:p>
            <a:r>
              <a:rPr lang="es-MX" b="1" dirty="0" smtClean="0">
                <a:solidFill>
                  <a:srgbClr val="FF6600"/>
                </a:solidFill>
                <a:latin typeface="Consolas" pitchFamily="49" charset="0"/>
                <a:cs typeface="Consolas" pitchFamily="49" charset="0"/>
              </a:rPr>
              <a:t>Try{</a:t>
            </a:r>
          </a:p>
          <a:p>
            <a:r>
              <a:rPr lang="es-MX" b="1" dirty="0">
                <a:solidFill>
                  <a:srgbClr val="FF6600"/>
                </a:solidFill>
                <a:latin typeface="Consolas" pitchFamily="49" charset="0"/>
                <a:cs typeface="Consolas" pitchFamily="49" charset="0"/>
              </a:rPr>
              <a:t> </a:t>
            </a:r>
            <a:r>
              <a:rPr lang="es-MX" b="1" dirty="0" smtClean="0">
                <a:solidFill>
                  <a:srgbClr val="FF6600"/>
                </a:solidFill>
                <a:latin typeface="Consolas" pitchFamily="49" charset="0"/>
                <a:cs typeface="Consolas" pitchFamily="49" charset="0"/>
              </a:rPr>
              <a:t>  </a:t>
            </a:r>
            <a:r>
              <a:rPr lang="es-MX" b="1" dirty="0" err="1" smtClean="0">
                <a:solidFill>
                  <a:srgbClr val="FF6600"/>
                </a:solidFill>
                <a:latin typeface="Consolas" pitchFamily="49" charset="0"/>
                <a:cs typeface="Consolas" pitchFamily="49" charset="0"/>
              </a:rPr>
              <a:t>miHilo.sleep</a:t>
            </a:r>
            <a:r>
              <a:rPr lang="es-MX" b="1" dirty="0" smtClean="0">
                <a:solidFill>
                  <a:srgbClr val="FF6600"/>
                </a:solidFill>
                <a:latin typeface="Consolas" pitchFamily="49" charset="0"/>
                <a:cs typeface="Consolas" pitchFamily="49" charset="0"/>
              </a:rPr>
              <a:t>(5000);</a:t>
            </a:r>
          </a:p>
          <a:p>
            <a:r>
              <a:rPr lang="es-MX" b="1" dirty="0" smtClean="0">
                <a:solidFill>
                  <a:srgbClr val="FF6600"/>
                </a:solidFill>
                <a:latin typeface="Consolas" pitchFamily="49" charset="0"/>
                <a:cs typeface="Consolas" pitchFamily="49" charset="0"/>
              </a:rPr>
              <a:t>} catch (</a:t>
            </a:r>
            <a:r>
              <a:rPr lang="es-MX" b="1" dirty="0" err="1" smtClean="0">
                <a:solidFill>
                  <a:srgbClr val="FF6600"/>
                </a:solidFill>
                <a:latin typeface="Consolas" pitchFamily="49" charset="0"/>
                <a:cs typeface="Consolas" pitchFamily="49" charset="0"/>
              </a:rPr>
              <a:t>InterruptedException</a:t>
            </a:r>
            <a:r>
              <a:rPr lang="es-MX" b="1" dirty="0" smtClean="0">
                <a:solidFill>
                  <a:srgbClr val="FF6600"/>
                </a:solidFill>
                <a:latin typeface="Consolas" pitchFamily="49" charset="0"/>
                <a:cs typeface="Consolas" pitchFamily="49" charset="0"/>
              </a:rPr>
              <a:t> e) {</a:t>
            </a:r>
          </a:p>
          <a:p>
            <a:r>
              <a:rPr lang="es-MX" b="1" dirty="0">
                <a:solidFill>
                  <a:srgbClr val="FF6600"/>
                </a:solidFill>
                <a:latin typeface="Consolas" pitchFamily="49" charset="0"/>
                <a:cs typeface="Consolas" pitchFamily="49" charset="0"/>
              </a:rPr>
              <a:t>}</a:t>
            </a:r>
          </a:p>
        </p:txBody>
      </p:sp>
    </p:spTree>
    <p:extLst>
      <p:ext uri="{BB962C8B-B14F-4D97-AF65-F5344CB8AC3E}">
        <p14:creationId xmlns:p14="http://schemas.microsoft.com/office/powerpoint/2010/main" val="23802744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No ejecutable – método </a:t>
            </a:r>
            <a:r>
              <a:rPr lang="es-MX" b="1" dirty="0" err="1" smtClean="0">
                <a:solidFill>
                  <a:schemeClr val="bg1"/>
                </a:solidFill>
              </a:rPr>
              <a:t>suspend</a:t>
            </a:r>
            <a:r>
              <a:rPr lang="es-MX" b="1" dirty="0" smtClean="0">
                <a:solidFill>
                  <a:schemeClr val="bg1"/>
                </a:solidFill>
              </a:rPr>
              <a:t>()</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algn="just"/>
            <a:r>
              <a:rPr lang="es-MX" sz="2400" dirty="0">
                <a:solidFill>
                  <a:schemeClr val="bg1"/>
                </a:solidFill>
              </a:rPr>
              <a:t>El método </a:t>
            </a:r>
            <a:r>
              <a:rPr lang="es-MX" sz="2400" i="1" dirty="0" err="1">
                <a:solidFill>
                  <a:schemeClr val="bg1"/>
                </a:solidFill>
              </a:rPr>
              <a:t>suspend</a:t>
            </a:r>
            <a:r>
              <a:rPr lang="es-MX" sz="2400" i="1" dirty="0">
                <a:solidFill>
                  <a:schemeClr val="bg1"/>
                </a:solidFill>
              </a:rPr>
              <a:t>()</a:t>
            </a:r>
            <a:r>
              <a:rPr lang="es-MX" sz="2400" dirty="0">
                <a:solidFill>
                  <a:schemeClr val="bg1"/>
                </a:solidFill>
              </a:rPr>
              <a:t> es distinto de </a:t>
            </a:r>
            <a:r>
              <a:rPr lang="es-MX" sz="2400" i="1" dirty="0">
                <a:solidFill>
                  <a:schemeClr val="bg1"/>
                </a:solidFill>
              </a:rPr>
              <a:t>stop()</a:t>
            </a:r>
            <a:r>
              <a:rPr lang="es-MX" sz="2400" dirty="0">
                <a:solidFill>
                  <a:schemeClr val="bg1"/>
                </a:solidFill>
              </a:rPr>
              <a:t>. </a:t>
            </a:r>
            <a:endParaRPr lang="es-MX" sz="2400" dirty="0" smtClean="0">
              <a:solidFill>
                <a:schemeClr val="bg1"/>
              </a:solidFill>
            </a:endParaRPr>
          </a:p>
          <a:p>
            <a:pPr algn="just"/>
            <a:r>
              <a:rPr lang="es-MX" sz="2400" i="1" dirty="0" err="1" smtClean="0">
                <a:solidFill>
                  <a:schemeClr val="bg1"/>
                </a:solidFill>
              </a:rPr>
              <a:t>suspend</a:t>
            </a:r>
            <a:r>
              <a:rPr lang="es-MX" sz="2400" i="1" dirty="0">
                <a:solidFill>
                  <a:schemeClr val="bg1"/>
                </a:solidFill>
              </a:rPr>
              <a:t>()</a:t>
            </a:r>
            <a:r>
              <a:rPr lang="es-MX" sz="2400" dirty="0">
                <a:solidFill>
                  <a:schemeClr val="bg1"/>
                </a:solidFill>
              </a:rPr>
              <a:t> toma el hilo y provoca que se detenga su ejecución sin destruir el hilo de sistema subyacente, ni el estado del hilo anteriormente en ejecución. </a:t>
            </a:r>
            <a:endParaRPr lang="es-MX" sz="2400" dirty="0" smtClean="0">
              <a:solidFill>
                <a:schemeClr val="bg1"/>
              </a:solidFill>
            </a:endParaRPr>
          </a:p>
          <a:p>
            <a:pPr algn="just"/>
            <a:r>
              <a:rPr lang="es-MX" sz="2400" dirty="0" smtClean="0">
                <a:solidFill>
                  <a:schemeClr val="bg1"/>
                </a:solidFill>
              </a:rPr>
              <a:t>Si </a:t>
            </a:r>
            <a:r>
              <a:rPr lang="es-MX" sz="2400" dirty="0">
                <a:solidFill>
                  <a:schemeClr val="bg1"/>
                </a:solidFill>
              </a:rPr>
              <a:t>la ejecución de un hilo se suspende, puede llamarse a </a:t>
            </a:r>
            <a:r>
              <a:rPr lang="es-MX" sz="2400" i="1" dirty="0">
                <a:solidFill>
                  <a:schemeClr val="bg1"/>
                </a:solidFill>
              </a:rPr>
              <a:t>resume()</a:t>
            </a:r>
            <a:r>
              <a:rPr lang="es-MX" sz="2400" dirty="0">
                <a:solidFill>
                  <a:schemeClr val="bg1"/>
                </a:solidFill>
              </a:rPr>
              <a:t> sobre el mismo hilo para lograr que vuelva a ejecutarse de nuevo</a:t>
            </a:r>
            <a:r>
              <a:rPr lang="es-MX" sz="2400" dirty="0" smtClean="0">
                <a:solidFill>
                  <a:schemeClr val="bg1"/>
                </a:solidFill>
              </a:rPr>
              <a:t>.</a:t>
            </a:r>
          </a:p>
          <a:p>
            <a:pPr algn="just"/>
            <a:r>
              <a:rPr lang="es-MX" sz="2400" dirty="0">
                <a:solidFill>
                  <a:schemeClr val="bg1"/>
                </a:solidFill>
              </a:rPr>
              <a:t>El método </a:t>
            </a:r>
            <a:r>
              <a:rPr lang="es-MX" sz="2400" i="1" dirty="0">
                <a:solidFill>
                  <a:schemeClr val="bg1"/>
                </a:solidFill>
              </a:rPr>
              <a:t>resume()</a:t>
            </a:r>
            <a:r>
              <a:rPr lang="es-MX" sz="2400" dirty="0">
                <a:solidFill>
                  <a:schemeClr val="bg1"/>
                </a:solidFill>
              </a:rPr>
              <a:t> se utiliza para revivir un hilo </a:t>
            </a:r>
            <a:r>
              <a:rPr lang="es-MX" sz="2400" dirty="0" smtClean="0">
                <a:solidFill>
                  <a:schemeClr val="bg1"/>
                </a:solidFill>
              </a:rPr>
              <a:t>suspendido.</a:t>
            </a:r>
          </a:p>
          <a:p>
            <a:pPr algn="just"/>
            <a:r>
              <a:rPr lang="es-MX" sz="2400" dirty="0" smtClean="0">
                <a:solidFill>
                  <a:schemeClr val="bg1"/>
                </a:solidFill>
              </a:rPr>
              <a:t>No </a:t>
            </a:r>
            <a:r>
              <a:rPr lang="es-MX" sz="2400" dirty="0">
                <a:solidFill>
                  <a:schemeClr val="bg1"/>
                </a:solidFill>
              </a:rPr>
              <a:t>hay garantías de que el hilo comience a ejecutarse inmediatamente, ya que puede haber un hilo de mayor prioridad en ejecución actualmente, pero </a:t>
            </a:r>
            <a:r>
              <a:rPr lang="es-MX" sz="2400" i="1" dirty="0">
                <a:solidFill>
                  <a:schemeClr val="bg1"/>
                </a:solidFill>
              </a:rPr>
              <a:t>resume()</a:t>
            </a:r>
            <a:r>
              <a:rPr lang="es-MX" sz="2400" dirty="0">
                <a:solidFill>
                  <a:schemeClr val="bg1"/>
                </a:solidFill>
              </a:rPr>
              <a:t> ocasiona que el hilo vuelva a ser un candidato a ser ejecutado.</a:t>
            </a:r>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48</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22997551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No ejecutable – método </a:t>
            </a:r>
            <a:r>
              <a:rPr lang="es-MX" b="1" dirty="0" err="1" smtClean="0">
                <a:solidFill>
                  <a:schemeClr val="bg1"/>
                </a:solidFill>
              </a:rPr>
              <a:t>wait</a:t>
            </a:r>
            <a:r>
              <a:rPr lang="es-MX" b="1" dirty="0" smtClean="0">
                <a:solidFill>
                  <a:schemeClr val="bg1"/>
                </a:solidFill>
              </a:rPr>
              <a:t>()</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algn="just"/>
            <a:r>
              <a:rPr lang="es-MX" sz="2400" dirty="0">
                <a:solidFill>
                  <a:schemeClr val="bg1"/>
                </a:solidFill>
              </a:rPr>
              <a:t>El método </a:t>
            </a:r>
            <a:r>
              <a:rPr lang="es-MX" sz="2400" dirty="0" err="1" smtClean="0">
                <a:solidFill>
                  <a:schemeClr val="bg1"/>
                </a:solidFill>
              </a:rPr>
              <a:t>wait</a:t>
            </a:r>
            <a:r>
              <a:rPr lang="es-MX" sz="2400" dirty="0" smtClean="0">
                <a:solidFill>
                  <a:schemeClr val="bg1"/>
                </a:solidFill>
              </a:rPr>
              <a:t>() </a:t>
            </a:r>
            <a:r>
              <a:rPr lang="es-MX" sz="2400" dirty="0">
                <a:solidFill>
                  <a:schemeClr val="bg1"/>
                </a:solidFill>
              </a:rPr>
              <a:t>tiene una versión que permite fijar un </a:t>
            </a:r>
            <a:r>
              <a:rPr lang="es-MX" sz="2400" dirty="0" err="1">
                <a:solidFill>
                  <a:schemeClr val="bg1"/>
                </a:solidFill>
              </a:rPr>
              <a:t>timeout</a:t>
            </a:r>
            <a:r>
              <a:rPr lang="es-MX" sz="2400" dirty="0">
                <a:solidFill>
                  <a:schemeClr val="bg1"/>
                </a:solidFill>
              </a:rPr>
              <a:t> en milisegundos, al cabo del cual </a:t>
            </a:r>
            <a:r>
              <a:rPr lang="es-MX" sz="2400" dirty="0" smtClean="0">
                <a:solidFill>
                  <a:schemeClr val="bg1"/>
                </a:solidFill>
              </a:rPr>
              <a:t>ese </a:t>
            </a:r>
            <a:r>
              <a:rPr lang="es-MX" sz="2400" dirty="0">
                <a:solidFill>
                  <a:schemeClr val="bg1"/>
                </a:solidFill>
              </a:rPr>
              <a:t>hilo retoma la ejecución aunque no se haya producido la </a:t>
            </a:r>
            <a:r>
              <a:rPr lang="es-MX" sz="2400" dirty="0" smtClean="0">
                <a:solidFill>
                  <a:schemeClr val="bg1"/>
                </a:solidFill>
              </a:rPr>
              <a:t>notificación</a:t>
            </a:r>
            <a:r>
              <a:rPr lang="es-MX" sz="2400" dirty="0">
                <a:solidFill>
                  <a:schemeClr val="bg1"/>
                </a:solidFill>
              </a:rPr>
              <a:t> </a:t>
            </a:r>
            <a:r>
              <a:rPr lang="es-MX" sz="2400" dirty="0" smtClean="0">
                <a:solidFill>
                  <a:schemeClr val="bg1"/>
                </a:solidFill>
              </a:rPr>
              <a:t>(por medio de </a:t>
            </a:r>
            <a:r>
              <a:rPr lang="es-MX" sz="2400" dirty="0" err="1" smtClean="0">
                <a:solidFill>
                  <a:schemeClr val="bg1"/>
                </a:solidFill>
              </a:rPr>
              <a:t>Notify</a:t>
            </a:r>
            <a:r>
              <a:rPr lang="es-MX" sz="2400" dirty="0" smtClean="0">
                <a:solidFill>
                  <a:schemeClr val="bg1"/>
                </a:solidFill>
              </a:rPr>
              <a:t> o </a:t>
            </a:r>
            <a:r>
              <a:rPr lang="es-MX" sz="2400" dirty="0" err="1" smtClean="0">
                <a:solidFill>
                  <a:schemeClr val="bg1"/>
                </a:solidFill>
              </a:rPr>
              <a:t>NotifyAll</a:t>
            </a:r>
            <a:r>
              <a:rPr lang="es-MX" sz="2400" dirty="0" smtClean="0">
                <a:solidFill>
                  <a:schemeClr val="bg1"/>
                </a:solidFill>
              </a:rPr>
              <a:t>).</a:t>
            </a:r>
          </a:p>
          <a:p>
            <a:pPr algn="just"/>
            <a:r>
              <a:rPr lang="es-MX" sz="2400" dirty="0" smtClean="0">
                <a:solidFill>
                  <a:schemeClr val="bg1"/>
                </a:solidFill>
              </a:rPr>
              <a:t>Esta </a:t>
            </a:r>
            <a:r>
              <a:rPr lang="es-MX" sz="2400" dirty="0">
                <a:solidFill>
                  <a:schemeClr val="bg1"/>
                </a:solidFill>
              </a:rPr>
              <a:t>versión de </a:t>
            </a:r>
            <a:r>
              <a:rPr lang="es-MX" sz="2400" dirty="0" err="1">
                <a:solidFill>
                  <a:schemeClr val="bg1"/>
                </a:solidFill>
              </a:rPr>
              <a:t>wait</a:t>
            </a:r>
            <a:r>
              <a:rPr lang="es-MX" sz="2400" dirty="0">
                <a:solidFill>
                  <a:schemeClr val="bg1"/>
                </a:solidFill>
              </a:rPr>
              <a:t> funciona como </a:t>
            </a:r>
            <a:r>
              <a:rPr lang="es-MX" sz="2400" dirty="0" err="1">
                <a:solidFill>
                  <a:schemeClr val="bg1"/>
                </a:solidFill>
              </a:rPr>
              <a:t>sleep</a:t>
            </a:r>
            <a:r>
              <a:rPr lang="es-MX" sz="2400" dirty="0">
                <a:solidFill>
                  <a:schemeClr val="bg1"/>
                </a:solidFill>
              </a:rPr>
              <a:t> con la diferencia de que </a:t>
            </a:r>
            <a:r>
              <a:rPr lang="es-MX" sz="2400" dirty="0" err="1">
                <a:solidFill>
                  <a:schemeClr val="bg1"/>
                </a:solidFill>
              </a:rPr>
              <a:t>wait</a:t>
            </a:r>
            <a:r>
              <a:rPr lang="es-MX" sz="2400" dirty="0">
                <a:solidFill>
                  <a:schemeClr val="bg1"/>
                </a:solidFill>
              </a:rPr>
              <a:t> no retiene el </a:t>
            </a:r>
            <a:r>
              <a:rPr lang="es-MX" sz="2400" dirty="0" err="1">
                <a:solidFill>
                  <a:schemeClr val="bg1"/>
                </a:solidFill>
              </a:rPr>
              <a:t>lock</a:t>
            </a:r>
            <a:r>
              <a:rPr lang="es-MX" sz="2400" dirty="0">
                <a:solidFill>
                  <a:schemeClr val="bg1"/>
                </a:solidFill>
              </a:rPr>
              <a:t>, por lo que se puede utilizar dentro de un método sincronizado a diferencia de </a:t>
            </a:r>
            <a:r>
              <a:rPr lang="es-MX" sz="2400" dirty="0" err="1">
                <a:solidFill>
                  <a:schemeClr val="bg1"/>
                </a:solidFill>
              </a:rPr>
              <a:t>sleep</a:t>
            </a:r>
            <a:r>
              <a:rPr lang="es-MX" sz="2400" dirty="0">
                <a:solidFill>
                  <a:schemeClr val="bg1"/>
                </a:solidFill>
              </a:rPr>
              <a:t>.</a:t>
            </a:r>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49</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1026" name="Picture 2" descr="http://daraprayoga.com/wp-content/uploads/2012/10/tumblr_lkntk0Vy9T1qzbzrno1_5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4147922"/>
            <a:ext cx="3142436" cy="209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972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936104"/>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052736"/>
            <a:ext cx="8229600" cy="5073427"/>
          </a:xfrm>
        </p:spPr>
        <p:txBody>
          <a:bodyPr>
            <a:normAutofit/>
          </a:bodyPr>
          <a:lstStyle/>
          <a:p>
            <a:pPr marL="0" indent="0" algn="just">
              <a:buNone/>
            </a:pPr>
            <a:r>
              <a:rPr lang="es-MX" sz="2800" dirty="0" smtClean="0">
                <a:solidFill>
                  <a:schemeClr val="bg1"/>
                </a:solidFill>
              </a:rPr>
              <a:t>¿Qué es un </a:t>
            </a:r>
            <a:r>
              <a:rPr lang="es-MX" sz="2800" dirty="0" smtClean="0">
                <a:solidFill>
                  <a:srgbClr val="00B0F0"/>
                </a:solidFill>
              </a:rPr>
              <a:t>proceso</a:t>
            </a:r>
            <a:r>
              <a:rPr lang="es-MX" sz="2800" dirty="0" smtClean="0">
                <a:solidFill>
                  <a:schemeClr val="bg1"/>
                </a:solidFill>
              </a:rPr>
              <a:t>? Cont.</a:t>
            </a:r>
          </a:p>
          <a:p>
            <a:pPr marL="0" indent="0" algn="just">
              <a:buNone/>
            </a:pPr>
            <a:endParaRPr lang="es-MX" sz="900" dirty="0">
              <a:solidFill>
                <a:schemeClr val="bg1"/>
              </a:solidFill>
            </a:endParaRPr>
          </a:p>
          <a:p>
            <a:pPr algn="just"/>
            <a:r>
              <a:rPr lang="es-MX" sz="2100" dirty="0" smtClean="0">
                <a:solidFill>
                  <a:schemeClr val="bg1"/>
                </a:solidFill>
              </a:rPr>
              <a:t>El proceso es un objeto de sistema.</a:t>
            </a:r>
          </a:p>
          <a:p>
            <a:pPr algn="just"/>
            <a:r>
              <a:rPr lang="es-MX" sz="2100" dirty="0" smtClean="0">
                <a:solidFill>
                  <a:schemeClr val="bg1"/>
                </a:solidFill>
              </a:rPr>
              <a:t>En el objeto proceso el S.O. tiene toda la información sobre el entorno de ejecución de una instancia de programa para asignarle el recurso procesador.</a:t>
            </a:r>
          </a:p>
          <a:p>
            <a:pPr algn="just"/>
            <a:r>
              <a:rPr lang="es-MX" sz="2100" dirty="0" smtClean="0">
                <a:solidFill>
                  <a:schemeClr val="bg1"/>
                </a:solidFill>
              </a:rPr>
              <a:t>Podemos representar cada objeto proceso por: el código que ejecuta, los datos que manipula, los recursos que utiliza y su pila:</a:t>
            </a:r>
          </a:p>
        </p:txBody>
      </p:sp>
      <p:sp>
        <p:nvSpPr>
          <p:cNvPr id="4" name="3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43" name="42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5</a:t>
            </a:fld>
            <a:endParaRPr lang="es-MX" dirty="0"/>
          </a:p>
        </p:txBody>
      </p:sp>
      <p:pic>
        <p:nvPicPr>
          <p:cNvPr id="1026" name="Picture 2" descr="http://www.promowebdigital.com/t100/img2/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4259335"/>
            <a:ext cx="1526704" cy="1075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1.gstatic.com/images?q=tbn:ANd9GcQKx4K4ZLxTILaGOn7Ui6vHROAamezrRDh8gUq0HwtKRAfG6m5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4263405"/>
            <a:ext cx="107156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cRrHzD84yVU/TYEAYmOeiII/AAAAAAAAADE/F9RfVG0ueuo/s1600/os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4259335"/>
            <a:ext cx="2073453" cy="1257897"/>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690588" y="5507940"/>
            <a:ext cx="2009204" cy="369332"/>
          </a:xfrm>
          <a:prstGeom prst="rect">
            <a:avLst/>
          </a:prstGeom>
          <a:noFill/>
        </p:spPr>
        <p:txBody>
          <a:bodyPr wrap="none" rtlCol="0">
            <a:spAutoFit/>
          </a:bodyPr>
          <a:lstStyle/>
          <a:p>
            <a:r>
              <a:rPr lang="es-MX" b="1" dirty="0" smtClean="0">
                <a:solidFill>
                  <a:schemeClr val="bg1"/>
                </a:solidFill>
              </a:rPr>
              <a:t>Código que ejecuta</a:t>
            </a:r>
            <a:endParaRPr lang="es-MX" b="1" dirty="0">
              <a:solidFill>
                <a:schemeClr val="bg1"/>
              </a:solidFill>
            </a:endParaRPr>
          </a:p>
        </p:txBody>
      </p:sp>
      <p:sp>
        <p:nvSpPr>
          <p:cNvPr id="11" name="10 CuadroTexto"/>
          <p:cNvSpPr txBox="1"/>
          <p:nvPr/>
        </p:nvSpPr>
        <p:spPr>
          <a:xfrm>
            <a:off x="2699792" y="5517232"/>
            <a:ext cx="2100703" cy="369332"/>
          </a:xfrm>
          <a:prstGeom prst="rect">
            <a:avLst/>
          </a:prstGeom>
          <a:noFill/>
        </p:spPr>
        <p:txBody>
          <a:bodyPr wrap="none" rtlCol="0">
            <a:spAutoFit/>
          </a:bodyPr>
          <a:lstStyle/>
          <a:p>
            <a:r>
              <a:rPr lang="es-MX" b="1" dirty="0" smtClean="0">
                <a:solidFill>
                  <a:schemeClr val="bg1"/>
                </a:solidFill>
              </a:rPr>
              <a:t>Datos que manipula</a:t>
            </a:r>
            <a:endParaRPr lang="es-MX" b="1" dirty="0">
              <a:solidFill>
                <a:schemeClr val="bg1"/>
              </a:solidFill>
            </a:endParaRPr>
          </a:p>
        </p:txBody>
      </p:sp>
      <p:sp>
        <p:nvSpPr>
          <p:cNvPr id="12" name="11 CuadroTexto"/>
          <p:cNvSpPr txBox="1"/>
          <p:nvPr/>
        </p:nvSpPr>
        <p:spPr>
          <a:xfrm>
            <a:off x="4860032" y="5517232"/>
            <a:ext cx="2073453" cy="369332"/>
          </a:xfrm>
          <a:prstGeom prst="rect">
            <a:avLst/>
          </a:prstGeom>
          <a:noFill/>
        </p:spPr>
        <p:txBody>
          <a:bodyPr wrap="none" rtlCol="0">
            <a:spAutoFit/>
          </a:bodyPr>
          <a:lstStyle/>
          <a:p>
            <a:r>
              <a:rPr lang="es-MX" b="1" dirty="0" smtClean="0">
                <a:solidFill>
                  <a:schemeClr val="bg1"/>
                </a:solidFill>
              </a:rPr>
              <a:t>Recursos que utiliza</a:t>
            </a:r>
            <a:endParaRPr lang="es-MX" b="1" dirty="0">
              <a:solidFill>
                <a:schemeClr val="bg1"/>
              </a:solidFill>
            </a:endParaRPr>
          </a:p>
        </p:txBody>
      </p:sp>
      <p:sp>
        <p:nvSpPr>
          <p:cNvPr id="13" name="12 CuadroTexto"/>
          <p:cNvSpPr txBox="1"/>
          <p:nvPr/>
        </p:nvSpPr>
        <p:spPr>
          <a:xfrm>
            <a:off x="7638279" y="5517232"/>
            <a:ext cx="534121" cy="369332"/>
          </a:xfrm>
          <a:prstGeom prst="rect">
            <a:avLst/>
          </a:prstGeom>
          <a:noFill/>
        </p:spPr>
        <p:txBody>
          <a:bodyPr wrap="none" rtlCol="0">
            <a:spAutoFit/>
          </a:bodyPr>
          <a:lstStyle/>
          <a:p>
            <a:r>
              <a:rPr lang="es-MX" b="1" dirty="0" smtClean="0">
                <a:solidFill>
                  <a:schemeClr val="bg1"/>
                </a:solidFill>
              </a:rPr>
              <a:t>Pila</a:t>
            </a:r>
            <a:endParaRPr lang="es-MX" b="1" dirty="0">
              <a:solidFill>
                <a:schemeClr val="bg1"/>
              </a:solidFill>
            </a:endParaRPr>
          </a:p>
        </p:txBody>
      </p:sp>
      <p:pic>
        <p:nvPicPr>
          <p:cNvPr id="1032" name="Picture 8" descr="https://i-msdn.sec.s-msft.com/dynimg/IC71048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2202" y="4036079"/>
            <a:ext cx="1568270" cy="147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683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fontScale="90000"/>
          </a:bodyPr>
          <a:lstStyle/>
          <a:p>
            <a:r>
              <a:rPr lang="es-MX" b="1" dirty="0" smtClean="0">
                <a:solidFill>
                  <a:schemeClr val="bg1"/>
                </a:solidFill>
              </a:rPr>
              <a:t>Ciclo de vida de un Hilo: Bloqueado</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algn="just"/>
            <a:r>
              <a:rPr lang="es-MX" sz="2100" dirty="0" smtClean="0">
                <a:solidFill>
                  <a:schemeClr val="bg1"/>
                </a:solidFill>
              </a:rPr>
              <a:t>Un Hilo se encuentra en el estado bloqueado cuando el hilo realiza una solicitud de entrada/salida. Cuando termina la entrada/salida que estaba esperando, un hilo bloqueado queda en el estado listo.</a:t>
            </a: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50</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2050" name="Picture 2" descr="https://pixabay.com/static/uploads/photo/2013/04/01/09/21/delete-98512_6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341" y="3068960"/>
            <a:ext cx="2887387" cy="3085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1690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Ciclo de vida de un Hilo: Muerto</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algn="just"/>
            <a:r>
              <a:rPr lang="es-MX" sz="2100" dirty="0" smtClean="0">
                <a:solidFill>
                  <a:schemeClr val="bg1"/>
                </a:solidFill>
              </a:rPr>
              <a:t>Un hilo pasa al estado muerto cuando se termina su método </a:t>
            </a:r>
            <a:r>
              <a:rPr lang="es-MX" sz="2100" dirty="0" err="1" smtClean="0">
                <a:solidFill>
                  <a:schemeClr val="bg1"/>
                </a:solidFill>
                <a:latin typeface="Consolas" pitchFamily="49" charset="0"/>
                <a:cs typeface="Consolas" pitchFamily="49" charset="0"/>
              </a:rPr>
              <a:t>run</a:t>
            </a:r>
            <a:r>
              <a:rPr lang="es-MX" sz="2100" dirty="0" smtClean="0">
                <a:solidFill>
                  <a:schemeClr val="bg1"/>
                </a:solidFill>
                <a:latin typeface="Consolas" pitchFamily="49" charset="0"/>
                <a:cs typeface="Consolas" pitchFamily="49" charset="0"/>
              </a:rPr>
              <a:t>()</a:t>
            </a:r>
            <a:r>
              <a:rPr lang="es-MX" sz="2100" dirty="0" smtClean="0">
                <a:solidFill>
                  <a:schemeClr val="bg1"/>
                </a:solidFill>
              </a:rPr>
              <a:t>, o cuando se ha invocado su método </a:t>
            </a:r>
            <a:r>
              <a:rPr lang="es-MX" sz="2100" dirty="0" smtClean="0">
                <a:solidFill>
                  <a:schemeClr val="bg1"/>
                </a:solidFill>
                <a:latin typeface="Consolas" pitchFamily="49" charset="0"/>
                <a:cs typeface="Consolas" pitchFamily="49" charset="0"/>
              </a:rPr>
              <a:t>stop()</a:t>
            </a:r>
            <a:r>
              <a:rPr lang="es-MX" sz="2100" dirty="0" smtClean="0">
                <a:solidFill>
                  <a:schemeClr val="bg1"/>
                </a:solidFill>
              </a:rPr>
              <a:t>. En algún momento el sistema dispondrá entonces del hilo muerto. Un hilo puede morir de dos formas:</a:t>
            </a:r>
          </a:p>
          <a:p>
            <a:pPr algn="just"/>
            <a:endParaRPr lang="es-MX" sz="2100" dirty="0" smtClean="0">
              <a:solidFill>
                <a:schemeClr val="bg1"/>
              </a:solidFill>
            </a:endParaRPr>
          </a:p>
          <a:p>
            <a:pPr lvl="1" algn="just"/>
            <a:r>
              <a:rPr lang="es-MX" sz="1700" b="1" u="sng" dirty="0" smtClean="0">
                <a:solidFill>
                  <a:schemeClr val="bg1"/>
                </a:solidFill>
              </a:rPr>
              <a:t>Muerte natural:</a:t>
            </a:r>
            <a:r>
              <a:rPr lang="es-MX" sz="1700" dirty="0" smtClean="0">
                <a:solidFill>
                  <a:schemeClr val="bg1"/>
                </a:solidFill>
              </a:rPr>
              <a:t> se produce cuando su método </a:t>
            </a:r>
            <a:r>
              <a:rPr lang="es-MX" sz="1700" dirty="0" err="1" smtClean="0">
                <a:solidFill>
                  <a:schemeClr val="bg1"/>
                </a:solidFill>
                <a:latin typeface="Consolas" pitchFamily="49" charset="0"/>
                <a:cs typeface="Consolas" pitchFamily="49" charset="0"/>
              </a:rPr>
              <a:t>run</a:t>
            </a:r>
            <a:r>
              <a:rPr lang="es-MX" sz="1700" dirty="0" smtClean="0">
                <a:solidFill>
                  <a:schemeClr val="bg1"/>
                </a:solidFill>
                <a:latin typeface="Consolas" pitchFamily="49" charset="0"/>
                <a:cs typeface="Consolas" pitchFamily="49" charset="0"/>
              </a:rPr>
              <a:t>()</a:t>
            </a:r>
            <a:r>
              <a:rPr lang="es-MX" sz="1700" dirty="0" smtClean="0">
                <a:solidFill>
                  <a:schemeClr val="bg1"/>
                </a:solidFill>
              </a:rPr>
              <a:t> sale normalmente. Por ejemplo, el bucle </a:t>
            </a:r>
            <a:r>
              <a:rPr lang="es-MX" sz="1700" dirty="0" err="1" smtClean="0">
                <a:solidFill>
                  <a:schemeClr val="bg1"/>
                </a:solidFill>
              </a:rPr>
              <a:t>while</a:t>
            </a:r>
            <a:r>
              <a:rPr lang="es-MX" sz="1700" dirty="0" smtClean="0">
                <a:solidFill>
                  <a:schemeClr val="bg1"/>
                </a:solidFill>
              </a:rPr>
              <a:t> en este método es un bucle que itera 100 veces y luego sale. Por tanto el hilo morirá naturalmente cuando llegue al final de su iteración, es decir se termina su método </a:t>
            </a:r>
            <a:r>
              <a:rPr lang="es-MX" sz="1700" dirty="0" err="1" smtClean="0">
                <a:solidFill>
                  <a:schemeClr val="bg1"/>
                </a:solidFill>
                <a:latin typeface="Consolas" pitchFamily="49" charset="0"/>
                <a:cs typeface="Consolas" pitchFamily="49" charset="0"/>
              </a:rPr>
              <a:t>run</a:t>
            </a:r>
            <a:r>
              <a:rPr lang="es-MX" sz="1700" dirty="0" smtClean="0">
                <a:solidFill>
                  <a:schemeClr val="bg1"/>
                </a:solidFill>
                <a:latin typeface="Consolas" pitchFamily="49" charset="0"/>
                <a:cs typeface="Consolas" pitchFamily="49" charset="0"/>
              </a:rPr>
              <a:t>()</a:t>
            </a:r>
            <a:r>
              <a:rPr lang="es-MX" sz="1700" dirty="0" smtClean="0">
                <a:solidFill>
                  <a:schemeClr val="bg1"/>
                </a:solidFill>
              </a:rPr>
              <a:t>.</a:t>
            </a: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51</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
        <p:nvSpPr>
          <p:cNvPr id="9" name="8 CuadroTexto"/>
          <p:cNvSpPr txBox="1"/>
          <p:nvPr/>
        </p:nvSpPr>
        <p:spPr>
          <a:xfrm>
            <a:off x="2123728" y="4293096"/>
            <a:ext cx="5892960" cy="2031325"/>
          </a:xfrm>
          <a:prstGeom prst="rect">
            <a:avLst/>
          </a:prstGeom>
          <a:noFill/>
        </p:spPr>
        <p:txBody>
          <a:bodyPr wrap="none" rtlCol="0">
            <a:spAutoFit/>
          </a:bodyPr>
          <a:lstStyle/>
          <a:p>
            <a:r>
              <a:rPr lang="es-MX" b="1" dirty="0" err="1" smtClean="0">
                <a:solidFill>
                  <a:srgbClr val="FF6600"/>
                </a:solidFill>
                <a:latin typeface="Consolas" pitchFamily="49" charset="0"/>
                <a:cs typeface="Consolas" pitchFamily="49" charset="0"/>
              </a:rPr>
              <a:t>Public</a:t>
            </a:r>
            <a:r>
              <a:rPr lang="es-MX" b="1" dirty="0" smtClean="0">
                <a:solidFill>
                  <a:srgbClr val="FF6600"/>
                </a:solidFill>
                <a:latin typeface="Consolas" pitchFamily="49" charset="0"/>
                <a:cs typeface="Consolas" pitchFamily="49" charset="0"/>
              </a:rPr>
              <a:t> </a:t>
            </a:r>
            <a:r>
              <a:rPr lang="es-MX" b="1" dirty="0" err="1" smtClean="0">
                <a:solidFill>
                  <a:srgbClr val="FF6600"/>
                </a:solidFill>
                <a:latin typeface="Consolas" pitchFamily="49" charset="0"/>
                <a:cs typeface="Consolas" pitchFamily="49" charset="0"/>
              </a:rPr>
              <a:t>void</a:t>
            </a:r>
            <a:r>
              <a:rPr lang="es-MX" b="1" dirty="0" smtClean="0">
                <a:solidFill>
                  <a:srgbClr val="FF6600"/>
                </a:solidFill>
                <a:latin typeface="Consolas" pitchFamily="49" charset="0"/>
                <a:cs typeface="Consolas" pitchFamily="49" charset="0"/>
              </a:rPr>
              <a:t> </a:t>
            </a:r>
            <a:r>
              <a:rPr lang="es-MX" b="1" dirty="0" err="1" smtClean="0">
                <a:solidFill>
                  <a:srgbClr val="FF6600"/>
                </a:solidFill>
                <a:latin typeface="Consolas" pitchFamily="49" charset="0"/>
                <a:cs typeface="Consolas" pitchFamily="49" charset="0"/>
              </a:rPr>
              <a:t>run</a:t>
            </a:r>
            <a:r>
              <a:rPr lang="es-MX" b="1" dirty="0" smtClean="0">
                <a:solidFill>
                  <a:srgbClr val="FF6600"/>
                </a:solidFill>
                <a:latin typeface="Consolas" pitchFamily="49" charset="0"/>
                <a:cs typeface="Consolas" pitchFamily="49" charset="0"/>
              </a:rPr>
              <a:t>(){</a:t>
            </a:r>
          </a:p>
          <a:p>
            <a:r>
              <a:rPr lang="es-MX" b="1" dirty="0" smtClean="0">
                <a:solidFill>
                  <a:srgbClr val="FF6600"/>
                </a:solidFill>
                <a:latin typeface="Consolas" pitchFamily="49" charset="0"/>
                <a:cs typeface="Consolas" pitchFamily="49" charset="0"/>
              </a:rPr>
              <a:t>	</a:t>
            </a:r>
            <a:r>
              <a:rPr lang="es-MX" b="1" dirty="0" err="1" smtClean="0">
                <a:solidFill>
                  <a:srgbClr val="FF6600"/>
                </a:solidFill>
                <a:latin typeface="Consolas" pitchFamily="49" charset="0"/>
                <a:cs typeface="Consolas" pitchFamily="49" charset="0"/>
              </a:rPr>
              <a:t>int</a:t>
            </a:r>
            <a:r>
              <a:rPr lang="es-MX" b="1" dirty="0" smtClean="0">
                <a:solidFill>
                  <a:srgbClr val="FF6600"/>
                </a:solidFill>
                <a:latin typeface="Consolas" pitchFamily="49" charset="0"/>
                <a:cs typeface="Consolas" pitchFamily="49" charset="0"/>
              </a:rPr>
              <a:t> i = 0;</a:t>
            </a:r>
          </a:p>
          <a:p>
            <a:r>
              <a:rPr lang="es-MX" b="1" dirty="0">
                <a:solidFill>
                  <a:srgbClr val="FF6600"/>
                </a:solidFill>
                <a:latin typeface="Consolas" pitchFamily="49" charset="0"/>
                <a:cs typeface="Consolas" pitchFamily="49" charset="0"/>
              </a:rPr>
              <a:t>	</a:t>
            </a:r>
            <a:r>
              <a:rPr lang="es-MX" b="1" dirty="0" err="1" smtClean="0">
                <a:solidFill>
                  <a:srgbClr val="FF6600"/>
                </a:solidFill>
                <a:latin typeface="Consolas" pitchFamily="49" charset="0"/>
                <a:cs typeface="Consolas" pitchFamily="49" charset="0"/>
              </a:rPr>
              <a:t>while</a:t>
            </a:r>
            <a:r>
              <a:rPr lang="es-MX" b="1" dirty="0" smtClean="0">
                <a:solidFill>
                  <a:srgbClr val="FF6600"/>
                </a:solidFill>
                <a:latin typeface="Consolas" pitchFamily="49" charset="0"/>
                <a:cs typeface="Consolas" pitchFamily="49" charset="0"/>
              </a:rPr>
              <a:t>(i &lt; 100){</a:t>
            </a:r>
          </a:p>
          <a:p>
            <a:r>
              <a:rPr lang="es-MX" b="1" dirty="0" smtClean="0">
                <a:solidFill>
                  <a:srgbClr val="FF6600"/>
                </a:solidFill>
                <a:latin typeface="Consolas" pitchFamily="49" charset="0"/>
                <a:cs typeface="Consolas" pitchFamily="49" charset="0"/>
              </a:rPr>
              <a:t>		i++;</a:t>
            </a:r>
          </a:p>
          <a:p>
            <a:r>
              <a:rPr lang="es-MX" b="1" dirty="0">
                <a:solidFill>
                  <a:srgbClr val="FF6600"/>
                </a:solidFill>
                <a:latin typeface="Consolas" pitchFamily="49" charset="0"/>
                <a:cs typeface="Consolas" pitchFamily="49" charset="0"/>
              </a:rPr>
              <a:t>	</a:t>
            </a:r>
            <a:r>
              <a:rPr lang="es-MX" b="1" dirty="0" smtClean="0">
                <a:solidFill>
                  <a:srgbClr val="FF6600"/>
                </a:solidFill>
                <a:latin typeface="Consolas" pitchFamily="49" charset="0"/>
                <a:cs typeface="Consolas" pitchFamily="49" charset="0"/>
              </a:rPr>
              <a:t>	</a:t>
            </a:r>
            <a:r>
              <a:rPr lang="es-MX" b="1" dirty="0" err="1" smtClean="0">
                <a:solidFill>
                  <a:srgbClr val="FF6600"/>
                </a:solidFill>
                <a:latin typeface="Consolas" pitchFamily="49" charset="0"/>
                <a:cs typeface="Consolas" pitchFamily="49" charset="0"/>
              </a:rPr>
              <a:t>Sustem.out.println</a:t>
            </a:r>
            <a:r>
              <a:rPr lang="es-MX" b="1" dirty="0" smtClean="0">
                <a:solidFill>
                  <a:srgbClr val="FF6600"/>
                </a:solidFill>
                <a:latin typeface="Consolas" pitchFamily="49" charset="0"/>
                <a:cs typeface="Consolas" pitchFamily="49" charset="0"/>
              </a:rPr>
              <a:t>(</a:t>
            </a:r>
            <a:r>
              <a:rPr lang="es-MX" b="1" dirty="0" smtClean="0">
                <a:solidFill>
                  <a:srgbClr val="FF6600"/>
                </a:solidFill>
                <a:latin typeface="Consolas" pitchFamily="49" charset="0"/>
                <a:cs typeface="Consolas" pitchFamily="49" charset="0"/>
                <a:sym typeface="Symbol"/>
              </a:rPr>
              <a:t>i =  + i</a:t>
            </a:r>
            <a:r>
              <a:rPr lang="es-MX" b="1" dirty="0" smtClean="0">
                <a:solidFill>
                  <a:srgbClr val="FF6600"/>
                </a:solidFill>
                <a:latin typeface="Consolas" pitchFamily="49" charset="0"/>
                <a:cs typeface="Consolas" pitchFamily="49" charset="0"/>
              </a:rPr>
              <a:t>);</a:t>
            </a:r>
            <a:endParaRPr lang="es-MX" b="1" dirty="0">
              <a:solidFill>
                <a:srgbClr val="FF6600"/>
              </a:solidFill>
              <a:latin typeface="Consolas" pitchFamily="49" charset="0"/>
              <a:cs typeface="Consolas" pitchFamily="49" charset="0"/>
            </a:endParaRPr>
          </a:p>
          <a:p>
            <a:r>
              <a:rPr lang="es-MX" b="1" dirty="0" smtClean="0">
                <a:solidFill>
                  <a:srgbClr val="FF6600"/>
                </a:solidFill>
                <a:latin typeface="Consolas" pitchFamily="49" charset="0"/>
                <a:cs typeface="Consolas" pitchFamily="49" charset="0"/>
              </a:rPr>
              <a:t>	}</a:t>
            </a:r>
            <a:endParaRPr lang="es-MX" b="1" dirty="0">
              <a:solidFill>
                <a:srgbClr val="FF6600"/>
              </a:solidFill>
              <a:latin typeface="Consolas" pitchFamily="49" charset="0"/>
              <a:cs typeface="Consolas" pitchFamily="49" charset="0"/>
            </a:endParaRPr>
          </a:p>
          <a:p>
            <a:r>
              <a:rPr lang="es-MX" b="1" dirty="0" smtClean="0">
                <a:solidFill>
                  <a:srgbClr val="FF6600"/>
                </a:solidFill>
                <a:latin typeface="Consolas" pitchFamily="49" charset="0"/>
                <a:cs typeface="Consolas" pitchFamily="49" charset="0"/>
              </a:rPr>
              <a:t>}</a:t>
            </a:r>
            <a:endParaRPr lang="es-MX" b="1" dirty="0">
              <a:solidFill>
                <a:srgbClr val="FF6600"/>
              </a:solidFill>
              <a:latin typeface="Consolas" pitchFamily="49" charset="0"/>
              <a:cs typeface="Consolas" pitchFamily="49" charset="0"/>
            </a:endParaRPr>
          </a:p>
        </p:txBody>
      </p:sp>
    </p:spTree>
    <p:extLst>
      <p:ext uri="{BB962C8B-B14F-4D97-AF65-F5344CB8AC3E}">
        <p14:creationId xmlns:p14="http://schemas.microsoft.com/office/powerpoint/2010/main" val="32028392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Ciclo de vida de un Hilo: Muerto</a:t>
            </a:r>
            <a:endParaRPr lang="es-MX" dirty="0">
              <a:solidFill>
                <a:schemeClr val="bg1"/>
              </a:solidFill>
            </a:endParaRPr>
          </a:p>
        </p:txBody>
      </p:sp>
      <p:sp>
        <p:nvSpPr>
          <p:cNvPr id="3" name="2 Marcador de contenido"/>
          <p:cNvSpPr>
            <a:spLocks noGrp="1"/>
          </p:cNvSpPr>
          <p:nvPr>
            <p:ph idx="1"/>
          </p:nvPr>
        </p:nvSpPr>
        <p:spPr>
          <a:xfrm>
            <a:off x="251520" y="1340768"/>
            <a:ext cx="8435280" cy="4896544"/>
          </a:xfrm>
        </p:spPr>
        <p:txBody>
          <a:bodyPr>
            <a:normAutofit/>
          </a:bodyPr>
          <a:lstStyle/>
          <a:p>
            <a:pPr lvl="1" algn="just"/>
            <a:r>
              <a:rPr lang="es-MX" sz="2000" b="1" u="sng" dirty="0" smtClean="0">
                <a:solidFill>
                  <a:schemeClr val="bg1"/>
                </a:solidFill>
              </a:rPr>
              <a:t>Muerte provocada:</a:t>
            </a:r>
            <a:r>
              <a:rPr lang="es-MX" sz="2000" dirty="0" smtClean="0">
                <a:solidFill>
                  <a:schemeClr val="bg1"/>
                </a:solidFill>
              </a:rPr>
              <a:t> en cualquier momento llamando a su método stop(). El siguiente código crea y arranca </a:t>
            </a:r>
            <a:r>
              <a:rPr lang="es-MX" sz="2000" dirty="0" err="1" smtClean="0">
                <a:solidFill>
                  <a:schemeClr val="bg1"/>
                </a:solidFill>
              </a:rPr>
              <a:t>miHilo</a:t>
            </a:r>
            <a:r>
              <a:rPr lang="es-MX" sz="2000" dirty="0" smtClean="0">
                <a:solidFill>
                  <a:schemeClr val="bg1"/>
                </a:solidFill>
              </a:rPr>
              <a:t> luego lo pone a dormir durante 10 segundos. Cuando el </a:t>
            </a:r>
            <a:r>
              <a:rPr lang="es-MX" sz="2000" dirty="0" err="1" smtClean="0">
                <a:solidFill>
                  <a:schemeClr val="bg1"/>
                </a:solidFill>
              </a:rPr>
              <a:t>thread</a:t>
            </a:r>
            <a:r>
              <a:rPr lang="es-MX" sz="2000" dirty="0" smtClean="0">
                <a:solidFill>
                  <a:schemeClr val="bg1"/>
                </a:solidFill>
              </a:rPr>
              <a:t> actual se despierta, se lo mata con </a:t>
            </a:r>
            <a:r>
              <a:rPr lang="es-MX" sz="2000" dirty="0" err="1" smtClean="0">
                <a:solidFill>
                  <a:schemeClr val="bg1"/>
                </a:solidFill>
              </a:rPr>
              <a:t>miHilo.stop</a:t>
            </a:r>
            <a:r>
              <a:rPr lang="es-MX" sz="2000" dirty="0" smtClean="0">
                <a:solidFill>
                  <a:schemeClr val="bg1"/>
                </a:solidFill>
              </a:rPr>
              <a:t>(). El método stop() lanza un objeto </a:t>
            </a:r>
            <a:r>
              <a:rPr lang="es-MX" sz="2000" dirty="0" err="1" smtClean="0">
                <a:solidFill>
                  <a:schemeClr val="bg1"/>
                </a:solidFill>
              </a:rPr>
              <a:t>ThreadDeath</a:t>
            </a:r>
            <a:r>
              <a:rPr lang="es-MX" sz="2000" dirty="0" smtClean="0">
                <a:solidFill>
                  <a:schemeClr val="bg1"/>
                </a:solidFill>
              </a:rPr>
              <a:t> hacia al hilo a eliminar. El </a:t>
            </a:r>
            <a:r>
              <a:rPr lang="es-MX" sz="2000" dirty="0" err="1" smtClean="0">
                <a:solidFill>
                  <a:schemeClr val="bg1"/>
                </a:solidFill>
              </a:rPr>
              <a:t>thread</a:t>
            </a:r>
            <a:r>
              <a:rPr lang="es-MX" sz="2000" dirty="0" smtClean="0">
                <a:solidFill>
                  <a:schemeClr val="bg1"/>
                </a:solidFill>
              </a:rPr>
              <a:t> morirá cuando reciba realmente la excepción </a:t>
            </a:r>
            <a:r>
              <a:rPr lang="es-MX" sz="2000" dirty="0" err="1" smtClean="0">
                <a:solidFill>
                  <a:schemeClr val="bg1"/>
                </a:solidFill>
              </a:rPr>
              <a:t>ThreadDeath</a:t>
            </a:r>
            <a:r>
              <a:rPr lang="es-MX" sz="2000" dirty="0" smtClean="0">
                <a:solidFill>
                  <a:schemeClr val="bg1"/>
                </a:solidFill>
              </a:rPr>
              <a:t>.</a:t>
            </a:r>
            <a:endParaRPr lang="es-MX" sz="20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52</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
        <p:nvSpPr>
          <p:cNvPr id="9" name="8 CuadroTexto"/>
          <p:cNvSpPr txBox="1"/>
          <p:nvPr/>
        </p:nvSpPr>
        <p:spPr>
          <a:xfrm>
            <a:off x="417232" y="3546882"/>
            <a:ext cx="5666936" cy="1754326"/>
          </a:xfrm>
          <a:prstGeom prst="rect">
            <a:avLst/>
          </a:prstGeom>
          <a:noFill/>
        </p:spPr>
        <p:txBody>
          <a:bodyPr wrap="none" rtlCol="0">
            <a:spAutoFit/>
          </a:bodyPr>
          <a:lstStyle/>
          <a:p>
            <a:r>
              <a:rPr lang="es-MX" b="1" dirty="0" err="1" smtClean="0">
                <a:solidFill>
                  <a:srgbClr val="FF6600"/>
                </a:solidFill>
                <a:latin typeface="Consolas" pitchFamily="49" charset="0"/>
                <a:cs typeface="Consolas" pitchFamily="49" charset="0"/>
              </a:rPr>
              <a:t>Thread</a:t>
            </a:r>
            <a:r>
              <a:rPr lang="es-MX" b="1" dirty="0" smtClean="0">
                <a:solidFill>
                  <a:srgbClr val="FF6600"/>
                </a:solidFill>
                <a:latin typeface="Consolas" pitchFamily="49" charset="0"/>
                <a:cs typeface="Consolas" pitchFamily="49" charset="0"/>
              </a:rPr>
              <a:t> </a:t>
            </a:r>
            <a:r>
              <a:rPr lang="es-MX" b="1" dirty="0" err="1" smtClean="0">
                <a:solidFill>
                  <a:srgbClr val="FF6600"/>
                </a:solidFill>
                <a:latin typeface="Consolas" pitchFamily="49" charset="0"/>
                <a:cs typeface="Consolas" pitchFamily="49" charset="0"/>
              </a:rPr>
              <a:t>miHilo</a:t>
            </a:r>
            <a:r>
              <a:rPr lang="es-MX" b="1" dirty="0" smtClean="0">
                <a:solidFill>
                  <a:srgbClr val="FF6600"/>
                </a:solidFill>
                <a:latin typeface="Consolas" pitchFamily="49" charset="0"/>
                <a:cs typeface="Consolas" pitchFamily="49" charset="0"/>
              </a:rPr>
              <a:t> = new </a:t>
            </a:r>
            <a:r>
              <a:rPr lang="es-MX" b="1" dirty="0" err="1" smtClean="0">
                <a:solidFill>
                  <a:srgbClr val="FF6600"/>
                </a:solidFill>
                <a:latin typeface="Consolas" pitchFamily="49" charset="0"/>
                <a:cs typeface="Consolas" pitchFamily="49" charset="0"/>
              </a:rPr>
              <a:t>MiClaseThread</a:t>
            </a:r>
            <a:r>
              <a:rPr lang="es-MX" b="1" dirty="0" smtClean="0">
                <a:solidFill>
                  <a:srgbClr val="FF6600"/>
                </a:solidFill>
                <a:latin typeface="Consolas" pitchFamily="49" charset="0"/>
                <a:cs typeface="Consolas" pitchFamily="49" charset="0"/>
              </a:rPr>
              <a:t>();</a:t>
            </a:r>
          </a:p>
          <a:p>
            <a:r>
              <a:rPr lang="es-MX" b="1" dirty="0" err="1" smtClean="0">
                <a:solidFill>
                  <a:srgbClr val="FF6600"/>
                </a:solidFill>
                <a:latin typeface="Consolas" pitchFamily="49" charset="0"/>
                <a:cs typeface="Consolas" pitchFamily="49" charset="0"/>
              </a:rPr>
              <a:t>miHilo.start</a:t>
            </a:r>
            <a:r>
              <a:rPr lang="es-MX" b="1" dirty="0" smtClean="0">
                <a:solidFill>
                  <a:srgbClr val="FF6600"/>
                </a:solidFill>
                <a:latin typeface="Consolas" pitchFamily="49" charset="0"/>
                <a:cs typeface="Consolas" pitchFamily="49" charset="0"/>
              </a:rPr>
              <a:t>();</a:t>
            </a:r>
          </a:p>
          <a:p>
            <a:r>
              <a:rPr lang="es-MX" b="1" dirty="0" smtClean="0">
                <a:solidFill>
                  <a:srgbClr val="FF6600"/>
                </a:solidFill>
                <a:latin typeface="Consolas" pitchFamily="49" charset="0"/>
                <a:cs typeface="Consolas" pitchFamily="49" charset="0"/>
              </a:rPr>
              <a:t>Try {</a:t>
            </a:r>
          </a:p>
          <a:p>
            <a:r>
              <a:rPr lang="es-MX" b="1" dirty="0" smtClean="0">
                <a:solidFill>
                  <a:srgbClr val="FF6600"/>
                </a:solidFill>
                <a:latin typeface="Consolas" pitchFamily="49" charset="0"/>
                <a:cs typeface="Consolas" pitchFamily="49" charset="0"/>
              </a:rPr>
              <a:t>	</a:t>
            </a:r>
            <a:r>
              <a:rPr lang="es-MX" b="1" dirty="0" err="1" smtClean="0">
                <a:solidFill>
                  <a:srgbClr val="FF6600"/>
                </a:solidFill>
                <a:latin typeface="Consolas" pitchFamily="49" charset="0"/>
                <a:cs typeface="Consolas" pitchFamily="49" charset="0"/>
              </a:rPr>
              <a:t>Thread.currentThread</a:t>
            </a:r>
            <a:r>
              <a:rPr lang="es-MX" b="1" dirty="0" smtClean="0">
                <a:solidFill>
                  <a:srgbClr val="FF6600"/>
                </a:solidFill>
                <a:latin typeface="Consolas" pitchFamily="49" charset="0"/>
                <a:cs typeface="Consolas" pitchFamily="49" charset="0"/>
              </a:rPr>
              <a:t>().</a:t>
            </a:r>
            <a:r>
              <a:rPr lang="es-MX" b="1" dirty="0" err="1" smtClean="0">
                <a:solidFill>
                  <a:srgbClr val="FF6600"/>
                </a:solidFill>
                <a:latin typeface="Consolas" pitchFamily="49" charset="0"/>
                <a:cs typeface="Consolas" pitchFamily="49" charset="0"/>
              </a:rPr>
              <a:t>sleep</a:t>
            </a:r>
            <a:r>
              <a:rPr lang="es-MX" b="1" dirty="0" smtClean="0">
                <a:solidFill>
                  <a:srgbClr val="FF6600"/>
                </a:solidFill>
                <a:latin typeface="Consolas" pitchFamily="49" charset="0"/>
                <a:cs typeface="Consolas" pitchFamily="49" charset="0"/>
              </a:rPr>
              <a:t>(10000);</a:t>
            </a:r>
            <a:endParaRPr lang="es-MX" b="1" dirty="0">
              <a:solidFill>
                <a:srgbClr val="FF6600"/>
              </a:solidFill>
              <a:latin typeface="Consolas" pitchFamily="49" charset="0"/>
              <a:cs typeface="Consolas" pitchFamily="49" charset="0"/>
            </a:endParaRPr>
          </a:p>
          <a:p>
            <a:r>
              <a:rPr lang="es-MX" b="1" dirty="0" smtClean="0">
                <a:solidFill>
                  <a:srgbClr val="FF6600"/>
                </a:solidFill>
                <a:latin typeface="Consolas" pitchFamily="49" charset="0"/>
                <a:cs typeface="Consolas" pitchFamily="49" charset="0"/>
              </a:rPr>
              <a:t>} catch (</a:t>
            </a:r>
            <a:r>
              <a:rPr lang="es-MX" b="1" dirty="0" err="1" smtClean="0">
                <a:solidFill>
                  <a:srgbClr val="FF6600"/>
                </a:solidFill>
                <a:latin typeface="Consolas" pitchFamily="49" charset="0"/>
                <a:cs typeface="Consolas" pitchFamily="49" charset="0"/>
              </a:rPr>
              <a:t>InterruptedException</a:t>
            </a:r>
            <a:r>
              <a:rPr lang="es-MX" b="1" dirty="0" smtClean="0">
                <a:solidFill>
                  <a:srgbClr val="FF6600"/>
                </a:solidFill>
                <a:latin typeface="Consolas" pitchFamily="49" charset="0"/>
                <a:cs typeface="Consolas" pitchFamily="49" charset="0"/>
              </a:rPr>
              <a:t> e) {</a:t>
            </a:r>
          </a:p>
          <a:p>
            <a:r>
              <a:rPr lang="es-MX" b="1" dirty="0">
                <a:solidFill>
                  <a:srgbClr val="FF6600"/>
                </a:solidFill>
                <a:latin typeface="Consolas" pitchFamily="49" charset="0"/>
                <a:cs typeface="Consolas" pitchFamily="49" charset="0"/>
              </a:rPr>
              <a:t>	</a:t>
            </a:r>
            <a:r>
              <a:rPr lang="es-MX" b="1" dirty="0" smtClean="0">
                <a:solidFill>
                  <a:srgbClr val="FF6600"/>
                </a:solidFill>
                <a:latin typeface="Consolas" pitchFamily="49" charset="0"/>
                <a:cs typeface="Consolas" pitchFamily="49" charset="0"/>
              </a:rPr>
              <a:t>} </a:t>
            </a:r>
            <a:r>
              <a:rPr lang="es-MX" b="1" dirty="0" err="1" smtClean="0">
                <a:solidFill>
                  <a:srgbClr val="FF6600"/>
                </a:solidFill>
                <a:latin typeface="Consolas" pitchFamily="49" charset="0"/>
                <a:cs typeface="Consolas" pitchFamily="49" charset="0"/>
              </a:rPr>
              <a:t>miHilo.stop</a:t>
            </a:r>
            <a:r>
              <a:rPr lang="es-MX" b="1" dirty="0" smtClean="0">
                <a:solidFill>
                  <a:srgbClr val="FF6600"/>
                </a:solidFill>
                <a:latin typeface="Consolas" pitchFamily="49" charset="0"/>
                <a:cs typeface="Consolas" pitchFamily="49" charset="0"/>
              </a:rPr>
              <a:t>();</a:t>
            </a:r>
            <a:endParaRPr lang="es-MX" b="1" dirty="0">
              <a:solidFill>
                <a:srgbClr val="FF6600"/>
              </a:solidFill>
              <a:latin typeface="Consolas" pitchFamily="49" charset="0"/>
              <a:cs typeface="Consolas" pitchFamily="49" charset="0"/>
            </a:endParaRPr>
          </a:p>
        </p:txBody>
      </p:sp>
      <p:pic>
        <p:nvPicPr>
          <p:cNvPr id="1026" name="Picture 2" descr="http://asipasa.com/media/i/a7a7b9a2-1e2f-11e2-b04b-3c4a92dfe5a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3284984"/>
            <a:ext cx="2736304" cy="2993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480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Ciclo de vida de un Hilo: Muerto</a:t>
            </a:r>
            <a:endParaRPr lang="es-MX" dirty="0">
              <a:solidFill>
                <a:schemeClr val="bg1"/>
              </a:solidFill>
            </a:endParaRPr>
          </a:p>
        </p:txBody>
      </p:sp>
      <p:sp>
        <p:nvSpPr>
          <p:cNvPr id="3" name="2 Marcador de contenido"/>
          <p:cNvSpPr>
            <a:spLocks noGrp="1"/>
          </p:cNvSpPr>
          <p:nvPr>
            <p:ph idx="1"/>
          </p:nvPr>
        </p:nvSpPr>
        <p:spPr>
          <a:xfrm>
            <a:off x="457200" y="1340768"/>
            <a:ext cx="8229600" cy="4896544"/>
          </a:xfrm>
        </p:spPr>
        <p:txBody>
          <a:bodyPr>
            <a:normAutofit/>
          </a:bodyPr>
          <a:lstStyle/>
          <a:p>
            <a:pPr algn="just"/>
            <a:r>
              <a:rPr lang="es-MX" sz="2100" dirty="0" smtClean="0">
                <a:solidFill>
                  <a:schemeClr val="bg1"/>
                </a:solidFill>
              </a:rPr>
              <a:t>El método stop() provoca una terminación súbita del método </a:t>
            </a:r>
            <a:r>
              <a:rPr lang="es-MX" sz="2100" dirty="0" err="1" smtClean="0">
                <a:solidFill>
                  <a:schemeClr val="bg1"/>
                </a:solidFill>
              </a:rPr>
              <a:t>run</a:t>
            </a:r>
            <a:r>
              <a:rPr lang="es-MX" sz="2100" dirty="0" smtClean="0">
                <a:solidFill>
                  <a:schemeClr val="bg1"/>
                </a:solidFill>
              </a:rPr>
              <a:t>() del hilo. </a:t>
            </a:r>
          </a:p>
          <a:p>
            <a:pPr lvl="1" algn="just"/>
            <a:r>
              <a:rPr lang="es-MX" sz="1700" dirty="0" smtClean="0">
                <a:solidFill>
                  <a:schemeClr val="bg1"/>
                </a:solidFill>
              </a:rPr>
              <a:t>Si el método </a:t>
            </a:r>
            <a:r>
              <a:rPr lang="es-MX" sz="1700" dirty="0" err="1" smtClean="0">
                <a:solidFill>
                  <a:schemeClr val="bg1"/>
                </a:solidFill>
              </a:rPr>
              <a:t>run</a:t>
            </a:r>
            <a:r>
              <a:rPr lang="es-MX" sz="1700" dirty="0" smtClean="0">
                <a:solidFill>
                  <a:schemeClr val="bg1"/>
                </a:solidFill>
              </a:rPr>
              <a:t>() estuviera realizando cálculos sensibles, stop() podría dejar el programa en un estado inconsistente. </a:t>
            </a:r>
          </a:p>
          <a:p>
            <a:pPr algn="just"/>
            <a:r>
              <a:rPr lang="es-MX" sz="2100" dirty="0" smtClean="0">
                <a:solidFill>
                  <a:schemeClr val="bg1"/>
                </a:solidFill>
              </a:rPr>
              <a:t>Normalmente, no se debería llamar al método stop() pero si se debería proporcionar una terminación educada como la selección de una bandera que indique que el método </a:t>
            </a:r>
            <a:r>
              <a:rPr lang="es-MX" sz="2100" dirty="0" err="1" smtClean="0">
                <a:solidFill>
                  <a:schemeClr val="bg1"/>
                </a:solidFill>
              </a:rPr>
              <a:t>run</a:t>
            </a:r>
            <a:r>
              <a:rPr lang="es-MX" sz="2100" dirty="0" smtClean="0">
                <a:solidFill>
                  <a:schemeClr val="bg1"/>
                </a:solidFill>
              </a:rPr>
              <a:t>() debería salir. </a:t>
            </a:r>
          </a:p>
          <a:p>
            <a:pPr algn="just"/>
            <a:r>
              <a:rPr lang="es-MX" sz="2100" dirty="0" smtClean="0">
                <a:solidFill>
                  <a:schemeClr val="bg1"/>
                </a:solidFill>
              </a:rPr>
              <a:t>El método stop() se encuentra despreciado en la versión JDK 1.2.1.</a:t>
            </a:r>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53</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1838532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fontScale="90000"/>
          </a:bodyPr>
          <a:lstStyle/>
          <a:p>
            <a:r>
              <a:rPr lang="es-MX" b="1" dirty="0" smtClean="0">
                <a:solidFill>
                  <a:schemeClr val="bg1"/>
                </a:solidFill>
              </a:rPr>
              <a:t>Métodos de creación de un hilo (Java)</a:t>
            </a:r>
            <a:endParaRPr lang="es-MX" dirty="0">
              <a:solidFill>
                <a:schemeClr val="bg1"/>
              </a:solidFill>
            </a:endParaRPr>
          </a:p>
        </p:txBody>
      </p:sp>
      <p:sp>
        <p:nvSpPr>
          <p:cNvPr id="3" name="2 Marcador de contenido"/>
          <p:cNvSpPr>
            <a:spLocks noGrp="1"/>
          </p:cNvSpPr>
          <p:nvPr>
            <p:ph idx="1"/>
          </p:nvPr>
        </p:nvSpPr>
        <p:spPr>
          <a:xfrm>
            <a:off x="457200" y="1484784"/>
            <a:ext cx="8229600" cy="4536504"/>
          </a:xfrm>
        </p:spPr>
        <p:txBody>
          <a:bodyPr>
            <a:normAutofit lnSpcReduction="10000"/>
          </a:bodyPr>
          <a:lstStyle/>
          <a:p>
            <a:pPr algn="just"/>
            <a:r>
              <a:rPr lang="es-MX" sz="2400" dirty="0">
                <a:solidFill>
                  <a:schemeClr val="bg1"/>
                </a:solidFill>
              </a:rPr>
              <a:t>En java se puede crear un hilo mediante dos mecanismos: </a:t>
            </a:r>
          </a:p>
          <a:p>
            <a:pPr lvl="1" algn="just"/>
            <a:r>
              <a:rPr lang="es-MX" sz="2000" dirty="0" smtClean="0">
                <a:solidFill>
                  <a:schemeClr val="bg1"/>
                </a:solidFill>
              </a:rPr>
              <a:t>Extendiendo </a:t>
            </a:r>
            <a:r>
              <a:rPr lang="es-MX" sz="2000" dirty="0">
                <a:solidFill>
                  <a:schemeClr val="bg1"/>
                </a:solidFill>
              </a:rPr>
              <a:t>la clase </a:t>
            </a:r>
            <a:r>
              <a:rPr lang="es-MX" sz="2000" dirty="0" err="1" smtClean="0">
                <a:solidFill>
                  <a:schemeClr val="bg1"/>
                </a:solidFill>
              </a:rPr>
              <a:t>Thread</a:t>
            </a:r>
            <a:endParaRPr lang="es-MX" sz="2000" dirty="0" smtClean="0">
              <a:solidFill>
                <a:schemeClr val="bg1"/>
              </a:solidFill>
            </a:endParaRPr>
          </a:p>
          <a:p>
            <a:pPr lvl="1" algn="just"/>
            <a:r>
              <a:rPr lang="es-MX" sz="2000" dirty="0" smtClean="0">
                <a:solidFill>
                  <a:schemeClr val="bg1"/>
                </a:solidFill>
              </a:rPr>
              <a:t>Implementado </a:t>
            </a:r>
            <a:r>
              <a:rPr lang="es-MX" sz="2000" dirty="0">
                <a:solidFill>
                  <a:schemeClr val="bg1"/>
                </a:solidFill>
              </a:rPr>
              <a:t>la interfaz </a:t>
            </a:r>
            <a:r>
              <a:rPr lang="es-MX" sz="2000" dirty="0" err="1">
                <a:solidFill>
                  <a:schemeClr val="bg1"/>
                </a:solidFill>
              </a:rPr>
              <a:t>Runnable</a:t>
            </a:r>
            <a:r>
              <a:rPr lang="es-MX" sz="2000" dirty="0">
                <a:solidFill>
                  <a:schemeClr val="bg1"/>
                </a:solidFill>
              </a:rPr>
              <a:t> </a:t>
            </a:r>
            <a:endParaRPr lang="es-MX" sz="2000" dirty="0" smtClean="0">
              <a:solidFill>
                <a:schemeClr val="bg1"/>
              </a:solidFill>
            </a:endParaRPr>
          </a:p>
          <a:p>
            <a:pPr algn="just"/>
            <a:r>
              <a:rPr lang="es-MX" sz="2400" dirty="0" smtClean="0">
                <a:solidFill>
                  <a:schemeClr val="bg1"/>
                </a:solidFill>
              </a:rPr>
              <a:t>Tanto </a:t>
            </a:r>
            <a:r>
              <a:rPr lang="es-MX" sz="2400" dirty="0" err="1">
                <a:solidFill>
                  <a:schemeClr val="bg1"/>
                </a:solidFill>
              </a:rPr>
              <a:t>Thread</a:t>
            </a:r>
            <a:r>
              <a:rPr lang="es-MX" sz="2400" dirty="0">
                <a:solidFill>
                  <a:schemeClr val="bg1"/>
                </a:solidFill>
              </a:rPr>
              <a:t> como </a:t>
            </a:r>
            <a:r>
              <a:rPr lang="es-MX" sz="2400" dirty="0" err="1">
                <a:solidFill>
                  <a:schemeClr val="bg1"/>
                </a:solidFill>
              </a:rPr>
              <a:t>Runnable</a:t>
            </a:r>
            <a:r>
              <a:rPr lang="es-MX" sz="2400" dirty="0">
                <a:solidFill>
                  <a:schemeClr val="bg1"/>
                </a:solidFill>
              </a:rPr>
              <a:t> forman parte de </a:t>
            </a:r>
            <a:r>
              <a:rPr lang="es-MX" sz="2400" dirty="0" err="1">
                <a:solidFill>
                  <a:schemeClr val="bg1"/>
                </a:solidFill>
              </a:rPr>
              <a:t>java.lang</a:t>
            </a:r>
            <a:r>
              <a:rPr lang="es-MX" sz="2400" dirty="0">
                <a:solidFill>
                  <a:schemeClr val="bg1"/>
                </a:solidFill>
              </a:rPr>
              <a:t> con lo que no requieren ser importados explícitamente. </a:t>
            </a:r>
            <a:endParaRPr lang="es-MX" sz="2400" dirty="0" smtClean="0">
              <a:solidFill>
                <a:schemeClr val="bg1"/>
              </a:solidFill>
            </a:endParaRPr>
          </a:p>
          <a:p>
            <a:pPr algn="just"/>
            <a:r>
              <a:rPr lang="es-MX" sz="2400" dirty="0" smtClean="0">
                <a:solidFill>
                  <a:schemeClr val="bg1"/>
                </a:solidFill>
              </a:rPr>
              <a:t>Ambos </a:t>
            </a:r>
            <a:r>
              <a:rPr lang="es-MX" sz="2400" dirty="0">
                <a:solidFill>
                  <a:schemeClr val="bg1"/>
                </a:solidFill>
              </a:rPr>
              <a:t>métodos tienen en común el procedimiento básico que consiste en implementar el método </a:t>
            </a:r>
            <a:r>
              <a:rPr lang="es-MX" sz="2400" dirty="0" err="1">
                <a:solidFill>
                  <a:schemeClr val="bg1"/>
                </a:solidFill>
              </a:rPr>
              <a:t>run</a:t>
            </a:r>
            <a:r>
              <a:rPr lang="es-MX" sz="2400" dirty="0">
                <a:solidFill>
                  <a:schemeClr val="bg1"/>
                </a:solidFill>
              </a:rPr>
              <a:t>(). El </a:t>
            </a:r>
            <a:r>
              <a:rPr lang="es-MX" sz="2400" dirty="0" smtClean="0">
                <a:solidFill>
                  <a:schemeClr val="bg1"/>
                </a:solidFill>
              </a:rPr>
              <a:t>método </a:t>
            </a:r>
            <a:r>
              <a:rPr lang="es-MX" sz="2400" dirty="0">
                <a:solidFill>
                  <a:schemeClr val="bg1"/>
                </a:solidFill>
              </a:rPr>
              <a:t>para iniciar el hilo depende de la forma como se halla creado: </a:t>
            </a:r>
            <a:endParaRPr lang="es-MX" sz="2400" dirty="0" smtClean="0">
              <a:solidFill>
                <a:schemeClr val="bg1"/>
              </a:solidFill>
            </a:endParaRPr>
          </a:p>
          <a:p>
            <a:pPr lvl="1" algn="just"/>
            <a:r>
              <a:rPr lang="es-MX" sz="2000" dirty="0" smtClean="0">
                <a:solidFill>
                  <a:schemeClr val="bg1"/>
                </a:solidFill>
              </a:rPr>
              <a:t>Extendiendo </a:t>
            </a:r>
            <a:r>
              <a:rPr lang="es-MX" sz="2000" dirty="0">
                <a:solidFill>
                  <a:schemeClr val="bg1"/>
                </a:solidFill>
              </a:rPr>
              <a:t>la clase </a:t>
            </a:r>
            <a:r>
              <a:rPr lang="es-MX" sz="2000" dirty="0" err="1" smtClean="0">
                <a:solidFill>
                  <a:schemeClr val="bg1"/>
                </a:solidFill>
              </a:rPr>
              <a:t>Thread</a:t>
            </a:r>
            <a:r>
              <a:rPr lang="es-MX" sz="2000" dirty="0">
                <a:solidFill>
                  <a:schemeClr val="bg1"/>
                </a:solidFill>
              </a:rPr>
              <a:t> </a:t>
            </a:r>
            <a:r>
              <a:rPr lang="es-MX" sz="2000" dirty="0" smtClean="0">
                <a:solidFill>
                  <a:schemeClr val="bg1"/>
                </a:solidFill>
              </a:rPr>
              <a:t>se </a:t>
            </a:r>
            <a:r>
              <a:rPr lang="es-MX" sz="2000" dirty="0">
                <a:solidFill>
                  <a:schemeClr val="bg1"/>
                </a:solidFill>
              </a:rPr>
              <a:t>llama al método </a:t>
            </a:r>
            <a:r>
              <a:rPr lang="es-MX" sz="2000" dirty="0" err="1">
                <a:solidFill>
                  <a:schemeClr val="bg1"/>
                </a:solidFill>
              </a:rPr>
              <a:t>start</a:t>
            </a:r>
            <a:r>
              <a:rPr lang="es-MX" sz="2000" dirty="0">
                <a:solidFill>
                  <a:schemeClr val="bg1"/>
                </a:solidFill>
              </a:rPr>
              <a:t> de los objetos que instancian la </a:t>
            </a:r>
            <a:r>
              <a:rPr lang="es-MX" sz="2000" dirty="0" smtClean="0">
                <a:solidFill>
                  <a:schemeClr val="bg1"/>
                </a:solidFill>
              </a:rPr>
              <a:t>clase.</a:t>
            </a:r>
          </a:p>
          <a:p>
            <a:pPr lvl="1" algn="just"/>
            <a:r>
              <a:rPr lang="es-MX" sz="2000" dirty="0" smtClean="0">
                <a:solidFill>
                  <a:schemeClr val="bg1"/>
                </a:solidFill>
              </a:rPr>
              <a:t>Implementando </a:t>
            </a:r>
            <a:r>
              <a:rPr lang="es-MX" sz="2000" dirty="0" err="1">
                <a:solidFill>
                  <a:schemeClr val="bg1"/>
                </a:solidFill>
              </a:rPr>
              <a:t>Runnable</a:t>
            </a:r>
            <a:r>
              <a:rPr lang="es-MX" sz="2000" dirty="0">
                <a:solidFill>
                  <a:schemeClr val="bg1"/>
                </a:solidFill>
              </a:rPr>
              <a:t> </a:t>
            </a:r>
            <a:r>
              <a:rPr lang="es-MX" sz="2000" dirty="0" smtClean="0">
                <a:solidFill>
                  <a:schemeClr val="bg1"/>
                </a:solidFill>
              </a:rPr>
              <a:t>se </a:t>
            </a:r>
            <a:r>
              <a:rPr lang="es-MX" sz="2000" dirty="0">
                <a:solidFill>
                  <a:schemeClr val="bg1"/>
                </a:solidFill>
              </a:rPr>
              <a:t>crea un objeto </a:t>
            </a:r>
            <a:r>
              <a:rPr lang="es-MX" sz="2000" dirty="0" err="1">
                <a:solidFill>
                  <a:schemeClr val="bg1"/>
                </a:solidFill>
              </a:rPr>
              <a:t>Thread</a:t>
            </a:r>
            <a:r>
              <a:rPr lang="es-MX" sz="2000" dirty="0">
                <a:solidFill>
                  <a:schemeClr val="bg1"/>
                </a:solidFill>
              </a:rPr>
              <a:t> con el constructor que tiene como parámetro un objeto </a:t>
            </a:r>
            <a:r>
              <a:rPr lang="es-MX" sz="2000" dirty="0" err="1">
                <a:solidFill>
                  <a:schemeClr val="bg1"/>
                </a:solidFill>
              </a:rPr>
              <a:t>Runnable</a:t>
            </a:r>
            <a:r>
              <a:rPr lang="es-MX" sz="2000" dirty="0">
                <a:solidFill>
                  <a:schemeClr val="bg1"/>
                </a:solidFill>
              </a:rPr>
              <a:t> y llamando posteriormente al método </a:t>
            </a:r>
            <a:r>
              <a:rPr lang="es-MX" sz="2000" dirty="0" err="1">
                <a:solidFill>
                  <a:schemeClr val="bg1"/>
                </a:solidFill>
              </a:rPr>
              <a:t>start</a:t>
            </a:r>
            <a:r>
              <a:rPr lang="es-MX" sz="2000" dirty="0">
                <a:solidFill>
                  <a:schemeClr val="bg1"/>
                </a:solidFill>
              </a:rPr>
              <a:t> de dicho </a:t>
            </a:r>
            <a:r>
              <a:rPr lang="es-MX" sz="2000" dirty="0" smtClean="0">
                <a:solidFill>
                  <a:schemeClr val="bg1"/>
                </a:solidFill>
              </a:rPr>
              <a:t>objeto.</a:t>
            </a:r>
            <a:endParaRPr lang="es-MX" sz="17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54</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5410446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fontScale="90000"/>
          </a:bodyPr>
          <a:lstStyle/>
          <a:p>
            <a:r>
              <a:rPr lang="es-MX" b="1" dirty="0" smtClean="0">
                <a:solidFill>
                  <a:schemeClr val="bg1"/>
                </a:solidFill>
              </a:rPr>
              <a:t>Control de hilos mediante métodos de </a:t>
            </a:r>
            <a:r>
              <a:rPr lang="es-MX" b="1" dirty="0" err="1" smtClean="0">
                <a:solidFill>
                  <a:schemeClr val="bg1"/>
                </a:solidFill>
              </a:rPr>
              <a:t>Thread</a:t>
            </a:r>
            <a:endParaRPr lang="es-MX" dirty="0">
              <a:solidFill>
                <a:schemeClr val="bg1"/>
              </a:solidFill>
            </a:endParaRPr>
          </a:p>
        </p:txBody>
      </p:sp>
      <p:sp>
        <p:nvSpPr>
          <p:cNvPr id="3" name="2 Marcador de contenido"/>
          <p:cNvSpPr>
            <a:spLocks noGrp="1"/>
          </p:cNvSpPr>
          <p:nvPr>
            <p:ph idx="1"/>
          </p:nvPr>
        </p:nvSpPr>
        <p:spPr>
          <a:xfrm>
            <a:off x="457200" y="1484784"/>
            <a:ext cx="8229600" cy="4536504"/>
          </a:xfrm>
        </p:spPr>
        <p:txBody>
          <a:bodyPr>
            <a:normAutofit/>
          </a:bodyPr>
          <a:lstStyle/>
          <a:p>
            <a:pPr algn="just"/>
            <a:r>
              <a:rPr lang="es-MX" sz="2400" dirty="0">
                <a:solidFill>
                  <a:schemeClr val="bg1"/>
                </a:solidFill>
              </a:rPr>
              <a:t>La clase </a:t>
            </a:r>
            <a:r>
              <a:rPr lang="es-MX" sz="2400" dirty="0" err="1">
                <a:solidFill>
                  <a:schemeClr val="bg1"/>
                </a:solidFill>
              </a:rPr>
              <a:t>Thread</a:t>
            </a:r>
            <a:r>
              <a:rPr lang="es-MX" sz="2400" dirty="0">
                <a:solidFill>
                  <a:schemeClr val="bg1"/>
                </a:solidFill>
              </a:rPr>
              <a:t> contiene una serie de métodos que permiten controlar el funcionamiento de los hilos: </a:t>
            </a:r>
            <a:endParaRPr lang="es-MX" sz="2400" dirty="0" smtClean="0">
              <a:solidFill>
                <a:schemeClr val="bg1"/>
              </a:solidFill>
            </a:endParaRPr>
          </a:p>
          <a:p>
            <a:pPr lvl="1" algn="just"/>
            <a:r>
              <a:rPr lang="es-MX" sz="2250" u="sng" dirty="0" err="1" smtClean="0">
                <a:solidFill>
                  <a:schemeClr val="bg1"/>
                </a:solidFill>
              </a:rPr>
              <a:t>isAlive</a:t>
            </a:r>
            <a:r>
              <a:rPr lang="es-MX" sz="2250" dirty="0" smtClean="0">
                <a:solidFill>
                  <a:schemeClr val="bg1"/>
                </a:solidFill>
              </a:rPr>
              <a:t>: </a:t>
            </a:r>
            <a:r>
              <a:rPr lang="es-MX" sz="2250" dirty="0">
                <a:solidFill>
                  <a:schemeClr val="bg1"/>
                </a:solidFill>
              </a:rPr>
              <a:t>Devuelve un valor true si el hilo esta activo, es decir su método </a:t>
            </a:r>
            <a:r>
              <a:rPr lang="es-MX" sz="2250" dirty="0" err="1">
                <a:solidFill>
                  <a:schemeClr val="bg1"/>
                </a:solidFill>
              </a:rPr>
              <a:t>run</a:t>
            </a:r>
            <a:r>
              <a:rPr lang="es-MX" sz="2250" dirty="0">
                <a:solidFill>
                  <a:schemeClr val="bg1"/>
                </a:solidFill>
              </a:rPr>
              <a:t> ha sido iniciado con </a:t>
            </a:r>
            <a:r>
              <a:rPr lang="es-MX" sz="2250" dirty="0" err="1">
                <a:solidFill>
                  <a:schemeClr val="bg1"/>
                </a:solidFill>
              </a:rPr>
              <a:t>start</a:t>
            </a:r>
            <a:r>
              <a:rPr lang="es-MX" sz="2250" dirty="0">
                <a:solidFill>
                  <a:schemeClr val="bg1"/>
                </a:solidFill>
              </a:rPr>
              <a:t> y todavía no ha </a:t>
            </a:r>
            <a:r>
              <a:rPr lang="es-MX" sz="2250" dirty="0" smtClean="0">
                <a:solidFill>
                  <a:schemeClr val="bg1"/>
                </a:solidFill>
              </a:rPr>
              <a:t>finalizado.</a:t>
            </a:r>
          </a:p>
          <a:p>
            <a:pPr lvl="1" algn="just"/>
            <a:r>
              <a:rPr lang="es-MX" sz="2250" u="sng" dirty="0" err="1" smtClean="0">
                <a:solidFill>
                  <a:schemeClr val="bg1"/>
                </a:solidFill>
              </a:rPr>
              <a:t>Join</a:t>
            </a:r>
            <a:r>
              <a:rPr lang="es-MX" sz="2250" dirty="0" smtClean="0">
                <a:solidFill>
                  <a:schemeClr val="bg1"/>
                </a:solidFill>
              </a:rPr>
              <a:t>: </a:t>
            </a:r>
            <a:r>
              <a:rPr lang="es-MX" sz="2250" dirty="0">
                <a:solidFill>
                  <a:schemeClr val="bg1"/>
                </a:solidFill>
              </a:rPr>
              <a:t>Condiciona la continuación del hilo actual a la terminación de otro hilo, la duración de esta espera se puede </a:t>
            </a:r>
            <a:r>
              <a:rPr lang="es-MX" sz="2250" dirty="0" smtClean="0">
                <a:solidFill>
                  <a:schemeClr val="bg1"/>
                </a:solidFill>
              </a:rPr>
              <a:t>limitar.</a:t>
            </a:r>
          </a:p>
          <a:p>
            <a:pPr lvl="1" algn="just"/>
            <a:r>
              <a:rPr lang="es-MX" sz="2250" u="sng" dirty="0" err="1" smtClean="0">
                <a:solidFill>
                  <a:schemeClr val="bg1"/>
                </a:solidFill>
              </a:rPr>
              <a:t>setName</a:t>
            </a:r>
            <a:r>
              <a:rPr lang="es-MX" sz="2250" dirty="0" smtClean="0">
                <a:solidFill>
                  <a:schemeClr val="bg1"/>
                </a:solidFill>
              </a:rPr>
              <a:t> </a:t>
            </a:r>
            <a:r>
              <a:rPr lang="es-MX" sz="2250" dirty="0">
                <a:solidFill>
                  <a:schemeClr val="bg1"/>
                </a:solidFill>
              </a:rPr>
              <a:t>y </a:t>
            </a:r>
            <a:r>
              <a:rPr lang="es-MX" sz="2250" u="sng" dirty="0" err="1" smtClean="0">
                <a:solidFill>
                  <a:schemeClr val="bg1"/>
                </a:solidFill>
              </a:rPr>
              <a:t>getName</a:t>
            </a:r>
            <a:r>
              <a:rPr lang="es-MX" sz="2250" dirty="0" smtClean="0">
                <a:solidFill>
                  <a:schemeClr val="bg1"/>
                </a:solidFill>
              </a:rPr>
              <a:t>: </a:t>
            </a:r>
            <a:r>
              <a:rPr lang="es-MX" sz="2250" dirty="0">
                <a:solidFill>
                  <a:schemeClr val="bg1"/>
                </a:solidFill>
              </a:rPr>
              <a:t>Permiten dar un nombre a un hilo y obtener dicho nombre, respectivamente. Esto tiene interés sobre todo para la depuración. La función </a:t>
            </a:r>
            <a:r>
              <a:rPr lang="es-MX" sz="2250" dirty="0" err="1">
                <a:solidFill>
                  <a:schemeClr val="bg1"/>
                </a:solidFill>
              </a:rPr>
              <a:t>setName</a:t>
            </a:r>
            <a:r>
              <a:rPr lang="es-MX" sz="2250" dirty="0">
                <a:solidFill>
                  <a:schemeClr val="bg1"/>
                </a:solidFill>
              </a:rPr>
              <a:t> se puede evitar utilizando los constructores adecuados de </a:t>
            </a:r>
            <a:r>
              <a:rPr lang="es-MX" sz="2250" dirty="0" err="1" smtClean="0">
                <a:solidFill>
                  <a:schemeClr val="bg1"/>
                </a:solidFill>
              </a:rPr>
              <a:t>Thread</a:t>
            </a:r>
            <a:r>
              <a:rPr lang="es-MX" sz="2250" dirty="0" smtClean="0">
                <a:solidFill>
                  <a:schemeClr val="bg1"/>
                </a:solidFill>
              </a:rPr>
              <a:t>.</a:t>
            </a:r>
            <a:endParaRPr lang="es-MX" sz="225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55</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20185002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fontScale="90000"/>
          </a:bodyPr>
          <a:lstStyle/>
          <a:p>
            <a:r>
              <a:rPr lang="es-MX" b="1" dirty="0" smtClean="0">
                <a:solidFill>
                  <a:schemeClr val="bg1"/>
                </a:solidFill>
              </a:rPr>
              <a:t>Control de hilos mediante métodos de </a:t>
            </a:r>
            <a:r>
              <a:rPr lang="es-MX" b="1" dirty="0" err="1" smtClean="0">
                <a:solidFill>
                  <a:schemeClr val="bg1"/>
                </a:solidFill>
              </a:rPr>
              <a:t>Thread</a:t>
            </a:r>
            <a:endParaRPr lang="es-MX" dirty="0">
              <a:solidFill>
                <a:schemeClr val="bg1"/>
              </a:solidFill>
            </a:endParaRPr>
          </a:p>
        </p:txBody>
      </p:sp>
      <p:sp>
        <p:nvSpPr>
          <p:cNvPr id="3" name="2 Marcador de contenido"/>
          <p:cNvSpPr>
            <a:spLocks noGrp="1"/>
          </p:cNvSpPr>
          <p:nvPr>
            <p:ph idx="1"/>
          </p:nvPr>
        </p:nvSpPr>
        <p:spPr>
          <a:xfrm>
            <a:off x="457200" y="1556792"/>
            <a:ext cx="8229600" cy="4464496"/>
          </a:xfrm>
        </p:spPr>
        <p:txBody>
          <a:bodyPr>
            <a:normAutofit/>
          </a:bodyPr>
          <a:lstStyle/>
          <a:p>
            <a:pPr algn="just"/>
            <a:r>
              <a:rPr lang="es-MX" sz="2400" dirty="0">
                <a:solidFill>
                  <a:schemeClr val="bg1"/>
                </a:solidFill>
              </a:rPr>
              <a:t>También se dispone de los siguientes métodos estáticos: </a:t>
            </a:r>
            <a:endParaRPr lang="es-MX" sz="2400" dirty="0" smtClean="0">
              <a:solidFill>
                <a:schemeClr val="bg1"/>
              </a:solidFill>
            </a:endParaRPr>
          </a:p>
          <a:p>
            <a:pPr lvl="1" algn="just"/>
            <a:r>
              <a:rPr lang="es-MX" sz="2250" u="sng" dirty="0" err="1" smtClean="0">
                <a:solidFill>
                  <a:schemeClr val="bg1"/>
                </a:solidFill>
              </a:rPr>
              <a:t>Sleep</a:t>
            </a:r>
            <a:r>
              <a:rPr lang="es-MX" sz="2250" dirty="0" smtClean="0">
                <a:solidFill>
                  <a:schemeClr val="bg1"/>
                </a:solidFill>
              </a:rPr>
              <a:t>: </a:t>
            </a:r>
            <a:r>
              <a:rPr lang="es-MX" sz="2250" dirty="0">
                <a:solidFill>
                  <a:schemeClr val="bg1"/>
                </a:solidFill>
              </a:rPr>
              <a:t>Detiene la ejecución del hilo que hace la llamada durante el tiempo que se especifica </a:t>
            </a:r>
            <a:endParaRPr lang="es-MX" sz="2250" dirty="0" smtClean="0">
              <a:solidFill>
                <a:schemeClr val="bg1"/>
              </a:solidFill>
            </a:endParaRPr>
          </a:p>
          <a:p>
            <a:pPr lvl="1" algn="just"/>
            <a:r>
              <a:rPr lang="es-MX" sz="2250" u="sng" dirty="0" err="1" smtClean="0">
                <a:solidFill>
                  <a:schemeClr val="bg1"/>
                </a:solidFill>
              </a:rPr>
              <a:t>currentThread</a:t>
            </a:r>
            <a:r>
              <a:rPr lang="es-MX" sz="2250" dirty="0" smtClean="0">
                <a:solidFill>
                  <a:schemeClr val="bg1"/>
                </a:solidFill>
              </a:rPr>
              <a:t>: </a:t>
            </a:r>
            <a:r>
              <a:rPr lang="es-MX" sz="2250" dirty="0">
                <a:solidFill>
                  <a:schemeClr val="bg1"/>
                </a:solidFill>
              </a:rPr>
              <a:t>Permite identificar al hilo que hace la llamada (ejemplo en la página 31) </a:t>
            </a:r>
            <a:endParaRPr lang="es-MX" sz="2250" dirty="0" smtClean="0">
              <a:solidFill>
                <a:schemeClr val="bg1"/>
              </a:solidFill>
            </a:endParaRPr>
          </a:p>
          <a:p>
            <a:pPr lvl="1" algn="just"/>
            <a:r>
              <a:rPr lang="es-MX" sz="2250" u="sng" dirty="0" err="1" smtClean="0">
                <a:solidFill>
                  <a:schemeClr val="bg1"/>
                </a:solidFill>
              </a:rPr>
              <a:t>Enumerate</a:t>
            </a:r>
            <a:r>
              <a:rPr lang="es-MX" sz="2250" dirty="0" smtClean="0">
                <a:solidFill>
                  <a:schemeClr val="bg1"/>
                </a:solidFill>
              </a:rPr>
              <a:t>: </a:t>
            </a:r>
            <a:r>
              <a:rPr lang="es-MX" sz="2250" dirty="0">
                <a:solidFill>
                  <a:schemeClr val="bg1"/>
                </a:solidFill>
              </a:rPr>
              <a:t>Devuelve una matriz con referencias a todos los hilos creados por el programa (no necesariamente activos) y su número </a:t>
            </a:r>
            <a:endParaRPr lang="es-MX" sz="2250" dirty="0" smtClean="0">
              <a:solidFill>
                <a:schemeClr val="bg1"/>
              </a:solidFill>
            </a:endParaRPr>
          </a:p>
          <a:p>
            <a:pPr lvl="1" algn="just"/>
            <a:r>
              <a:rPr lang="es-MX" sz="2250" u="sng" dirty="0" err="1" smtClean="0">
                <a:solidFill>
                  <a:schemeClr val="bg1"/>
                </a:solidFill>
              </a:rPr>
              <a:t>activeCount</a:t>
            </a:r>
            <a:r>
              <a:rPr lang="es-MX" sz="2250" dirty="0" smtClean="0">
                <a:solidFill>
                  <a:schemeClr val="bg1"/>
                </a:solidFill>
              </a:rPr>
              <a:t>: </a:t>
            </a:r>
            <a:r>
              <a:rPr lang="es-MX" sz="2250" dirty="0">
                <a:solidFill>
                  <a:schemeClr val="bg1"/>
                </a:solidFill>
              </a:rPr>
              <a:t>Devuelve el número de hilos creados por el programa (no necesariamente activos) </a:t>
            </a:r>
            <a:endParaRPr lang="es-MX" sz="225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56</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2568605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Prioridades de los hilos</a:t>
            </a:r>
            <a:endParaRPr lang="es-MX" dirty="0">
              <a:solidFill>
                <a:schemeClr val="bg1"/>
              </a:solidFill>
            </a:endParaRPr>
          </a:p>
        </p:txBody>
      </p:sp>
      <p:sp>
        <p:nvSpPr>
          <p:cNvPr id="3" name="2 Marcador de contenido"/>
          <p:cNvSpPr>
            <a:spLocks noGrp="1"/>
          </p:cNvSpPr>
          <p:nvPr>
            <p:ph idx="1"/>
          </p:nvPr>
        </p:nvSpPr>
        <p:spPr>
          <a:xfrm>
            <a:off x="457200" y="1484784"/>
            <a:ext cx="8229600" cy="4320480"/>
          </a:xfrm>
        </p:spPr>
        <p:txBody>
          <a:bodyPr>
            <a:normAutofit lnSpcReduction="10000"/>
          </a:bodyPr>
          <a:lstStyle/>
          <a:p>
            <a:pPr algn="just"/>
            <a:r>
              <a:rPr lang="es-MX" sz="2300" dirty="0" smtClean="0">
                <a:solidFill>
                  <a:schemeClr val="bg1"/>
                </a:solidFill>
              </a:rPr>
              <a:t>Mientras </a:t>
            </a:r>
            <a:r>
              <a:rPr lang="es-MX" sz="2300" dirty="0">
                <a:solidFill>
                  <a:schemeClr val="bg1"/>
                </a:solidFill>
              </a:rPr>
              <a:t>el hilo se encuentre vivo, </a:t>
            </a:r>
            <a:r>
              <a:rPr lang="es-MX" sz="2300" dirty="0" smtClean="0">
                <a:solidFill>
                  <a:schemeClr val="bg1"/>
                </a:solidFill>
              </a:rPr>
              <a:t>el </a:t>
            </a:r>
            <a:r>
              <a:rPr lang="es-MX" sz="2300" i="1" dirty="0" err="1" smtClean="0">
                <a:solidFill>
                  <a:schemeClr val="bg1"/>
                </a:solidFill>
              </a:rPr>
              <a:t>scheduler</a:t>
            </a:r>
            <a:r>
              <a:rPr lang="es-MX" sz="2300" dirty="0">
                <a:solidFill>
                  <a:schemeClr val="bg1"/>
                </a:solidFill>
              </a:rPr>
              <a:t> de la máquina virtual Java le asignará o lo sacará de la CPU, coordinando así el uso de la CPU por parte de todos los hilos activos basándose en su prioridad. </a:t>
            </a:r>
            <a:endParaRPr lang="es-MX" sz="2300" dirty="0" smtClean="0">
              <a:solidFill>
                <a:schemeClr val="bg1"/>
              </a:solidFill>
            </a:endParaRPr>
          </a:p>
          <a:p>
            <a:pPr algn="just"/>
            <a:r>
              <a:rPr lang="es-MX" sz="2300" dirty="0">
                <a:solidFill>
                  <a:schemeClr val="bg1"/>
                </a:solidFill>
              </a:rPr>
              <a:t>Java asigna una prioridad que determina cómo se debe tratar un hilo con relación a los demás. </a:t>
            </a:r>
            <a:endParaRPr lang="es-MX" sz="2300" dirty="0" smtClean="0">
              <a:solidFill>
                <a:schemeClr val="bg1"/>
              </a:solidFill>
            </a:endParaRPr>
          </a:p>
          <a:p>
            <a:pPr algn="just"/>
            <a:r>
              <a:rPr lang="es-MX" sz="2300" dirty="0" smtClean="0">
                <a:solidFill>
                  <a:schemeClr val="bg1"/>
                </a:solidFill>
              </a:rPr>
              <a:t>La </a:t>
            </a:r>
            <a:r>
              <a:rPr lang="es-MX" sz="2300" dirty="0">
                <a:solidFill>
                  <a:schemeClr val="bg1"/>
                </a:solidFill>
              </a:rPr>
              <a:t>prioridad de los hilos se define en un  rango de números enteros (1 – 10)  que especifican la prioridad relativa de un hilo sobre otro. </a:t>
            </a:r>
            <a:endParaRPr lang="es-MX" sz="2300" dirty="0" smtClean="0">
              <a:solidFill>
                <a:schemeClr val="bg1"/>
              </a:solidFill>
            </a:endParaRPr>
          </a:p>
          <a:p>
            <a:pPr algn="just"/>
            <a:r>
              <a:rPr lang="es-MX" sz="2300" dirty="0">
                <a:solidFill>
                  <a:schemeClr val="bg1"/>
                </a:solidFill>
              </a:rPr>
              <a:t>La prioridad de un hilo se utiliza para decidir </a:t>
            </a:r>
            <a:r>
              <a:rPr lang="es-MX" sz="2300" dirty="0" smtClean="0">
                <a:solidFill>
                  <a:schemeClr val="bg1"/>
                </a:solidFill>
              </a:rPr>
              <a:t>cuándo </a:t>
            </a:r>
            <a:r>
              <a:rPr lang="es-MX" sz="2300" dirty="0">
                <a:solidFill>
                  <a:schemeClr val="bg1"/>
                </a:solidFill>
              </a:rPr>
              <a:t>se debe pasar de la ejecución de un hilo a la del siguiente. A esto se denomina cambio de contexto.</a:t>
            </a: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57</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29344282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Prioridades de los hilos</a:t>
            </a:r>
            <a:endParaRPr lang="es-MX" dirty="0">
              <a:solidFill>
                <a:schemeClr val="bg1"/>
              </a:solidFill>
            </a:endParaRPr>
          </a:p>
        </p:txBody>
      </p:sp>
      <p:sp>
        <p:nvSpPr>
          <p:cNvPr id="3" name="2 Marcador de contenido"/>
          <p:cNvSpPr>
            <a:spLocks noGrp="1"/>
          </p:cNvSpPr>
          <p:nvPr>
            <p:ph idx="1"/>
          </p:nvPr>
        </p:nvSpPr>
        <p:spPr>
          <a:xfrm>
            <a:off x="457200" y="1340767"/>
            <a:ext cx="8229600" cy="4896545"/>
          </a:xfrm>
        </p:spPr>
        <p:txBody>
          <a:bodyPr>
            <a:normAutofit/>
          </a:bodyPr>
          <a:lstStyle/>
          <a:p>
            <a:pPr algn="just"/>
            <a:r>
              <a:rPr lang="es-MX" sz="2400" dirty="0" smtClean="0">
                <a:solidFill>
                  <a:schemeClr val="bg1"/>
                </a:solidFill>
              </a:rPr>
              <a:t>Las </a:t>
            </a:r>
            <a:r>
              <a:rPr lang="es-MX" sz="2400" dirty="0">
                <a:solidFill>
                  <a:schemeClr val="bg1"/>
                </a:solidFill>
              </a:rPr>
              <a:t>reglas para el cambio de contexto son las siguientes</a:t>
            </a:r>
            <a:r>
              <a:rPr lang="es-MX" sz="2400" dirty="0" smtClean="0">
                <a:solidFill>
                  <a:schemeClr val="bg1"/>
                </a:solidFill>
              </a:rPr>
              <a:t>:</a:t>
            </a:r>
          </a:p>
          <a:p>
            <a:pPr lvl="1" algn="just"/>
            <a:r>
              <a:rPr lang="es-MX" sz="2200" dirty="0">
                <a:solidFill>
                  <a:schemeClr val="bg1"/>
                </a:solidFill>
              </a:rPr>
              <a:t>Un hilo puede ceder voluntariamente su acceso al CPU. Esto pasa cuando un hilo entra en las siguientes situaciones:</a:t>
            </a:r>
          </a:p>
          <a:p>
            <a:pPr lvl="2" algn="just"/>
            <a:r>
              <a:rPr lang="es-MX" sz="2050" dirty="0">
                <a:solidFill>
                  <a:schemeClr val="bg1"/>
                </a:solidFill>
              </a:rPr>
              <a:t>Termina su ejecución o efectúa un abandono explícito (</a:t>
            </a:r>
            <a:r>
              <a:rPr lang="es-MX" sz="2050" dirty="0" err="1">
                <a:solidFill>
                  <a:schemeClr val="bg1"/>
                </a:solidFill>
              </a:rPr>
              <a:t>yield</a:t>
            </a:r>
            <a:r>
              <a:rPr lang="es-MX" sz="2050" dirty="0">
                <a:solidFill>
                  <a:schemeClr val="bg1"/>
                </a:solidFill>
              </a:rPr>
              <a:t>),</a:t>
            </a:r>
          </a:p>
          <a:p>
            <a:pPr lvl="2" algn="just"/>
            <a:r>
              <a:rPr lang="es-MX" sz="2050" dirty="0">
                <a:solidFill>
                  <a:schemeClr val="bg1"/>
                </a:solidFill>
              </a:rPr>
              <a:t>Se queda dormido (</a:t>
            </a:r>
            <a:r>
              <a:rPr lang="es-MX" sz="2050" dirty="0" err="1">
                <a:solidFill>
                  <a:schemeClr val="bg1"/>
                </a:solidFill>
              </a:rPr>
              <a:t>sleep</a:t>
            </a:r>
            <a:r>
              <a:rPr lang="es-MX" sz="2050" dirty="0">
                <a:solidFill>
                  <a:schemeClr val="bg1"/>
                </a:solidFill>
              </a:rPr>
              <a:t>), o bloqueado por una E/S pendiente. Cuando esto ocurre, se examinan todos los demás hilos, y se le asigna la CPU al que esté preparado para ejecutarse y tenga la más alta prioridad.</a:t>
            </a:r>
          </a:p>
          <a:p>
            <a:pPr lvl="1" algn="just"/>
            <a:r>
              <a:rPr lang="es-MX" sz="2200" dirty="0">
                <a:solidFill>
                  <a:schemeClr val="bg1"/>
                </a:solidFill>
              </a:rPr>
              <a:t>Un hilo puede ser desalojado por otro con prioridad más alta. </a:t>
            </a:r>
          </a:p>
          <a:p>
            <a:pPr lvl="2" algn="just"/>
            <a:r>
              <a:rPr lang="es-MX" sz="2050" dirty="0" smtClean="0">
                <a:solidFill>
                  <a:schemeClr val="bg1"/>
                </a:solidFill>
              </a:rPr>
              <a:t>En </a:t>
            </a:r>
            <a:r>
              <a:rPr lang="es-MX" sz="2050" dirty="0">
                <a:solidFill>
                  <a:schemeClr val="bg1"/>
                </a:solidFill>
              </a:rPr>
              <a:t>este caso un hilo con prioridad más baja que no libera el procesador es simplemente desalojado, sin tener en cuenta lo que está haciendo, por otro de prioridad más alta. </a:t>
            </a:r>
            <a:endParaRPr lang="es-MX" sz="205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58</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31505071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Prioridades de los hilos</a:t>
            </a:r>
            <a:endParaRPr lang="es-MX" dirty="0">
              <a:solidFill>
                <a:schemeClr val="bg1"/>
              </a:solidFill>
            </a:endParaRPr>
          </a:p>
        </p:txBody>
      </p:sp>
      <p:sp>
        <p:nvSpPr>
          <p:cNvPr id="3" name="2 Marcador de contenido"/>
          <p:cNvSpPr>
            <a:spLocks noGrp="1"/>
          </p:cNvSpPr>
          <p:nvPr>
            <p:ph idx="1"/>
          </p:nvPr>
        </p:nvSpPr>
        <p:spPr>
          <a:xfrm>
            <a:off x="457200" y="1340768"/>
            <a:ext cx="8229600" cy="4464496"/>
          </a:xfrm>
        </p:spPr>
        <p:txBody>
          <a:bodyPr>
            <a:normAutofit/>
          </a:bodyPr>
          <a:lstStyle/>
          <a:p>
            <a:pPr algn="just"/>
            <a:r>
              <a:rPr lang="es-MX" sz="2400" dirty="0" smtClean="0">
                <a:solidFill>
                  <a:schemeClr val="bg1"/>
                </a:solidFill>
              </a:rPr>
              <a:t>Básicamente</a:t>
            </a:r>
            <a:r>
              <a:rPr lang="es-MX" sz="2400" dirty="0">
                <a:solidFill>
                  <a:schemeClr val="bg1"/>
                </a:solidFill>
              </a:rPr>
              <a:t>, cuando hilo de prioridad más alta desee ejecutarse, lo hará. A esto se le denomina </a:t>
            </a:r>
            <a:r>
              <a:rPr lang="es-MX" sz="2400" u="sng" dirty="0">
                <a:solidFill>
                  <a:schemeClr val="bg1"/>
                </a:solidFill>
              </a:rPr>
              <a:t>tarea de desalojo</a:t>
            </a:r>
            <a:r>
              <a:rPr lang="es-MX" sz="2400" dirty="0" smtClean="0">
                <a:solidFill>
                  <a:schemeClr val="bg1"/>
                </a:solidFill>
              </a:rPr>
              <a:t>.</a:t>
            </a:r>
          </a:p>
          <a:p>
            <a:pPr algn="just"/>
            <a:r>
              <a:rPr lang="es-MX" sz="2400" dirty="0" smtClean="0">
                <a:solidFill>
                  <a:schemeClr val="bg1"/>
                </a:solidFill>
              </a:rPr>
              <a:t>También </a:t>
            </a:r>
            <a:r>
              <a:rPr lang="es-MX" sz="2400" dirty="0">
                <a:solidFill>
                  <a:schemeClr val="bg1"/>
                </a:solidFill>
              </a:rPr>
              <a:t>se sacará un hilo de la CPU </a:t>
            </a:r>
            <a:r>
              <a:rPr lang="es-MX" sz="2400" dirty="0" smtClean="0">
                <a:solidFill>
                  <a:schemeClr val="bg1"/>
                </a:solidFill>
              </a:rPr>
              <a:t>cuando </a:t>
            </a:r>
            <a:r>
              <a:rPr lang="es-MX" sz="2400" dirty="0">
                <a:solidFill>
                  <a:schemeClr val="bg1"/>
                </a:solidFill>
              </a:rPr>
              <a:t>el tiempo que se le haya asignado expire.</a:t>
            </a: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59</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3689655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936104"/>
          </a:xfrm>
        </p:spPr>
        <p:txBody>
          <a:bodyPr/>
          <a:lstStyle/>
          <a:p>
            <a:r>
              <a:rPr lang="es-MX" b="1" dirty="0" smtClean="0">
                <a:solidFill>
                  <a:schemeClr val="bg1"/>
                </a:solidFill>
              </a:rPr>
              <a:t>Introducción</a:t>
            </a:r>
            <a:endParaRPr lang="es-MX" dirty="0">
              <a:solidFill>
                <a:schemeClr val="bg1"/>
              </a:solidFill>
            </a:endParaRPr>
          </a:p>
        </p:txBody>
      </p:sp>
      <p:sp>
        <p:nvSpPr>
          <p:cNvPr id="3" name="2 Marcador de contenido"/>
          <p:cNvSpPr>
            <a:spLocks noGrp="1"/>
          </p:cNvSpPr>
          <p:nvPr>
            <p:ph idx="1"/>
          </p:nvPr>
        </p:nvSpPr>
        <p:spPr>
          <a:xfrm>
            <a:off x="457200" y="1052736"/>
            <a:ext cx="8229600" cy="5073427"/>
          </a:xfrm>
        </p:spPr>
        <p:txBody>
          <a:bodyPr>
            <a:normAutofit/>
          </a:bodyPr>
          <a:lstStyle/>
          <a:p>
            <a:pPr marL="0" indent="0" algn="just">
              <a:buNone/>
            </a:pPr>
            <a:r>
              <a:rPr lang="es-MX" sz="2800" dirty="0" smtClean="0">
                <a:solidFill>
                  <a:schemeClr val="bg1"/>
                </a:solidFill>
              </a:rPr>
              <a:t>¿Qué es un </a:t>
            </a:r>
            <a:r>
              <a:rPr lang="es-MX" sz="2800" dirty="0" smtClean="0">
                <a:solidFill>
                  <a:srgbClr val="00B0F0"/>
                </a:solidFill>
              </a:rPr>
              <a:t>proceso</a:t>
            </a:r>
            <a:r>
              <a:rPr lang="es-MX" sz="2800" dirty="0" smtClean="0">
                <a:solidFill>
                  <a:schemeClr val="bg1"/>
                </a:solidFill>
              </a:rPr>
              <a:t>? Cont.</a:t>
            </a:r>
          </a:p>
          <a:p>
            <a:pPr marL="0" indent="0" algn="just">
              <a:buNone/>
            </a:pPr>
            <a:endParaRPr lang="es-MX" sz="900" dirty="0">
              <a:solidFill>
                <a:schemeClr val="bg1"/>
              </a:solidFill>
            </a:endParaRPr>
          </a:p>
        </p:txBody>
      </p:sp>
      <p:sp>
        <p:nvSpPr>
          <p:cNvPr id="4" name="3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43" name="42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6</a:t>
            </a:fld>
            <a:endParaRPr lang="es-MX" dirty="0"/>
          </a:p>
        </p:txBody>
      </p:sp>
      <p:pic>
        <p:nvPicPr>
          <p:cNvPr id="1026" name="Picture 2" descr="http://www.promowebdigital.com/t100/img2/1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548" y="2428120"/>
            <a:ext cx="1526704" cy="1075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1.gstatic.com/images?q=tbn:ANd9GcQKx4K4ZLxTILaGOn7Ui6vHROAamezrRDh8gUq0HwtKRAfG6m5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0804" y="2432190"/>
            <a:ext cx="107156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cRrHzD84yVU/TYEAYmOeiII/AAAAAAAAADE/F9RfVG0ueuo/s1600/os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6988" y="2428120"/>
            <a:ext cx="2073453" cy="1257897"/>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467544" y="3676725"/>
            <a:ext cx="2009204" cy="369332"/>
          </a:xfrm>
          <a:prstGeom prst="rect">
            <a:avLst/>
          </a:prstGeom>
          <a:noFill/>
        </p:spPr>
        <p:txBody>
          <a:bodyPr wrap="none" rtlCol="0">
            <a:spAutoFit/>
          </a:bodyPr>
          <a:lstStyle/>
          <a:p>
            <a:r>
              <a:rPr lang="es-MX" b="1" dirty="0" smtClean="0">
                <a:solidFill>
                  <a:schemeClr val="bg1"/>
                </a:solidFill>
              </a:rPr>
              <a:t>Código que ejecuta</a:t>
            </a:r>
            <a:endParaRPr lang="es-MX" b="1" dirty="0">
              <a:solidFill>
                <a:schemeClr val="bg1"/>
              </a:solidFill>
            </a:endParaRPr>
          </a:p>
        </p:txBody>
      </p:sp>
      <p:sp>
        <p:nvSpPr>
          <p:cNvPr id="11" name="10 CuadroTexto"/>
          <p:cNvSpPr txBox="1"/>
          <p:nvPr/>
        </p:nvSpPr>
        <p:spPr>
          <a:xfrm>
            <a:off x="2476748" y="3686017"/>
            <a:ext cx="2100703" cy="369332"/>
          </a:xfrm>
          <a:prstGeom prst="rect">
            <a:avLst/>
          </a:prstGeom>
          <a:noFill/>
        </p:spPr>
        <p:txBody>
          <a:bodyPr wrap="none" rtlCol="0">
            <a:spAutoFit/>
          </a:bodyPr>
          <a:lstStyle/>
          <a:p>
            <a:r>
              <a:rPr lang="es-MX" b="1" dirty="0" smtClean="0">
                <a:solidFill>
                  <a:schemeClr val="bg1"/>
                </a:solidFill>
              </a:rPr>
              <a:t>Datos que manipula</a:t>
            </a:r>
            <a:endParaRPr lang="es-MX" b="1" dirty="0">
              <a:solidFill>
                <a:schemeClr val="bg1"/>
              </a:solidFill>
            </a:endParaRPr>
          </a:p>
        </p:txBody>
      </p:sp>
      <p:sp>
        <p:nvSpPr>
          <p:cNvPr id="12" name="11 CuadroTexto"/>
          <p:cNvSpPr txBox="1"/>
          <p:nvPr/>
        </p:nvSpPr>
        <p:spPr>
          <a:xfrm>
            <a:off x="4636988" y="3686017"/>
            <a:ext cx="2073453" cy="369332"/>
          </a:xfrm>
          <a:prstGeom prst="rect">
            <a:avLst/>
          </a:prstGeom>
          <a:noFill/>
        </p:spPr>
        <p:txBody>
          <a:bodyPr wrap="none" rtlCol="0">
            <a:spAutoFit/>
          </a:bodyPr>
          <a:lstStyle/>
          <a:p>
            <a:r>
              <a:rPr lang="es-MX" b="1" dirty="0" smtClean="0">
                <a:solidFill>
                  <a:schemeClr val="bg1"/>
                </a:solidFill>
              </a:rPr>
              <a:t>Recursos que utiliza</a:t>
            </a:r>
            <a:endParaRPr lang="es-MX" b="1" dirty="0">
              <a:solidFill>
                <a:schemeClr val="bg1"/>
              </a:solidFill>
            </a:endParaRPr>
          </a:p>
        </p:txBody>
      </p:sp>
      <p:sp>
        <p:nvSpPr>
          <p:cNvPr id="13" name="12 CuadroTexto"/>
          <p:cNvSpPr txBox="1"/>
          <p:nvPr/>
        </p:nvSpPr>
        <p:spPr>
          <a:xfrm>
            <a:off x="7415235" y="3686017"/>
            <a:ext cx="534121" cy="369332"/>
          </a:xfrm>
          <a:prstGeom prst="rect">
            <a:avLst/>
          </a:prstGeom>
          <a:noFill/>
        </p:spPr>
        <p:txBody>
          <a:bodyPr wrap="none" rtlCol="0">
            <a:spAutoFit/>
          </a:bodyPr>
          <a:lstStyle/>
          <a:p>
            <a:r>
              <a:rPr lang="es-MX" b="1" dirty="0" smtClean="0">
                <a:solidFill>
                  <a:schemeClr val="bg1"/>
                </a:solidFill>
              </a:rPr>
              <a:t>Pila</a:t>
            </a:r>
            <a:endParaRPr lang="es-MX" b="1" dirty="0">
              <a:solidFill>
                <a:schemeClr val="bg1"/>
              </a:solidFill>
            </a:endParaRPr>
          </a:p>
        </p:txBody>
      </p:sp>
      <p:pic>
        <p:nvPicPr>
          <p:cNvPr id="1032" name="Picture 8" descr="https://i-msdn.sec.s-msft.com/dynimg/IC71048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9158" y="2204864"/>
            <a:ext cx="1568270" cy="1471861"/>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redondeado"/>
          <p:cNvSpPr/>
          <p:nvPr/>
        </p:nvSpPr>
        <p:spPr>
          <a:xfrm>
            <a:off x="251520" y="1988840"/>
            <a:ext cx="8712968" cy="2232248"/>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9" name="8 Conector recto de flecha"/>
          <p:cNvCxnSpPr/>
          <p:nvPr/>
        </p:nvCxnSpPr>
        <p:spPr>
          <a:xfrm flipV="1">
            <a:off x="1259632" y="4293096"/>
            <a:ext cx="943620" cy="576064"/>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395536" y="4798893"/>
            <a:ext cx="2849563" cy="646331"/>
          </a:xfrm>
          <a:prstGeom prst="rect">
            <a:avLst/>
          </a:prstGeom>
          <a:noFill/>
        </p:spPr>
        <p:txBody>
          <a:bodyPr wrap="none" rtlCol="0">
            <a:spAutoFit/>
          </a:bodyPr>
          <a:lstStyle/>
          <a:p>
            <a:pPr algn="ctr"/>
            <a:r>
              <a:rPr lang="es-MX" b="1" dirty="0" smtClean="0">
                <a:solidFill>
                  <a:schemeClr val="bg1"/>
                </a:solidFill>
              </a:rPr>
              <a:t>Espacio de direcciones</a:t>
            </a:r>
            <a:br>
              <a:rPr lang="es-MX" b="1" dirty="0" smtClean="0">
                <a:solidFill>
                  <a:schemeClr val="bg1"/>
                </a:solidFill>
              </a:rPr>
            </a:br>
            <a:r>
              <a:rPr lang="es-MX" b="1" dirty="0" smtClean="0">
                <a:solidFill>
                  <a:schemeClr val="bg1"/>
                </a:solidFill>
              </a:rPr>
              <a:t>(memoria total del proceso)</a:t>
            </a:r>
            <a:endParaRPr lang="es-MX" b="1" dirty="0">
              <a:solidFill>
                <a:schemeClr val="bg1"/>
              </a:solidFill>
            </a:endParaRPr>
          </a:p>
        </p:txBody>
      </p:sp>
      <p:sp>
        <p:nvSpPr>
          <p:cNvPr id="19" name="18 CuadroTexto"/>
          <p:cNvSpPr txBox="1"/>
          <p:nvPr/>
        </p:nvSpPr>
        <p:spPr>
          <a:xfrm>
            <a:off x="3347864" y="4509120"/>
            <a:ext cx="5616624" cy="1785104"/>
          </a:xfrm>
          <a:prstGeom prst="rect">
            <a:avLst/>
          </a:prstGeom>
          <a:noFill/>
        </p:spPr>
        <p:txBody>
          <a:bodyPr wrap="square" rtlCol="0">
            <a:spAutoFit/>
          </a:bodyPr>
          <a:lstStyle/>
          <a:p>
            <a:r>
              <a:rPr lang="es-MX" sz="2200" b="1" dirty="0" smtClean="0">
                <a:solidFill>
                  <a:schemeClr val="bg1"/>
                </a:solidFill>
              </a:rPr>
              <a:t>Es lo que se conoce también como </a:t>
            </a:r>
            <a:r>
              <a:rPr lang="es-MX" sz="2200" b="1" u="sng" dirty="0" smtClean="0">
                <a:solidFill>
                  <a:srgbClr val="00B0F0"/>
                </a:solidFill>
              </a:rPr>
              <a:t>MÁQUINA VIRTUAL</a:t>
            </a:r>
            <a:r>
              <a:rPr lang="es-MX" sz="2200" b="1" dirty="0" smtClean="0">
                <a:solidFill>
                  <a:schemeClr val="bg1"/>
                </a:solidFill>
              </a:rPr>
              <a:t>:</a:t>
            </a:r>
            <a:br>
              <a:rPr lang="es-MX" sz="2200" b="1" dirty="0" smtClean="0">
                <a:solidFill>
                  <a:schemeClr val="bg1"/>
                </a:solidFill>
              </a:rPr>
            </a:br>
            <a:r>
              <a:rPr lang="es-MX" sz="2200" b="1" dirty="0" smtClean="0">
                <a:solidFill>
                  <a:schemeClr val="bg1"/>
                </a:solidFill>
              </a:rPr>
              <a:t>cada programa tiene la «ilusión» de estar trabajando con una máquina «dedicada» a él: procesador memoria, recursos, etc.</a:t>
            </a:r>
            <a:endParaRPr lang="es-MX" sz="2200" b="1" dirty="0">
              <a:solidFill>
                <a:schemeClr val="bg1"/>
              </a:solidFill>
            </a:endParaRPr>
          </a:p>
        </p:txBody>
      </p:sp>
    </p:spTree>
    <p:extLst>
      <p:ext uri="{BB962C8B-B14F-4D97-AF65-F5344CB8AC3E}">
        <p14:creationId xmlns:p14="http://schemas.microsoft.com/office/powerpoint/2010/main" val="1434580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Prioridades de los hilos</a:t>
            </a:r>
            <a:endParaRPr lang="es-MX" dirty="0">
              <a:solidFill>
                <a:schemeClr val="bg1"/>
              </a:solidFill>
            </a:endParaRPr>
          </a:p>
        </p:txBody>
      </p:sp>
      <p:sp>
        <p:nvSpPr>
          <p:cNvPr id="3" name="2 Marcador de contenido"/>
          <p:cNvSpPr>
            <a:spLocks noGrp="1"/>
          </p:cNvSpPr>
          <p:nvPr>
            <p:ph idx="1"/>
          </p:nvPr>
        </p:nvSpPr>
        <p:spPr>
          <a:xfrm>
            <a:off x="457200" y="1340768"/>
            <a:ext cx="8229600" cy="4464496"/>
          </a:xfrm>
        </p:spPr>
        <p:txBody>
          <a:bodyPr>
            <a:normAutofit/>
          </a:bodyPr>
          <a:lstStyle/>
          <a:p>
            <a:pPr algn="just"/>
            <a:r>
              <a:rPr lang="es-MX" sz="2400" dirty="0" smtClean="0">
                <a:solidFill>
                  <a:schemeClr val="bg1"/>
                </a:solidFill>
              </a:rPr>
              <a:t>Todo </a:t>
            </a:r>
            <a:r>
              <a:rPr lang="es-MX" sz="2400" dirty="0" err="1" smtClean="0">
                <a:solidFill>
                  <a:schemeClr val="bg1"/>
                </a:solidFill>
              </a:rPr>
              <a:t>thread</a:t>
            </a:r>
            <a:r>
              <a:rPr lang="es-MX" sz="2400" dirty="0" smtClean="0">
                <a:solidFill>
                  <a:schemeClr val="bg1"/>
                </a:solidFill>
              </a:rPr>
              <a:t> en Java tiene una prioridad en el intervalo:</a:t>
            </a:r>
          </a:p>
          <a:p>
            <a:pPr lvl="1" algn="just"/>
            <a:r>
              <a:rPr lang="es-MX" sz="2000" dirty="0" err="1" smtClean="0">
                <a:solidFill>
                  <a:schemeClr val="bg1"/>
                </a:solidFill>
              </a:rPr>
              <a:t>Thread.MIN_PRIORITY</a:t>
            </a:r>
            <a:r>
              <a:rPr lang="es-MX" sz="2000" dirty="0" smtClean="0">
                <a:solidFill>
                  <a:schemeClr val="bg1"/>
                </a:solidFill>
              </a:rPr>
              <a:t> (constante que vale 1)</a:t>
            </a:r>
          </a:p>
          <a:p>
            <a:pPr lvl="1" algn="just"/>
            <a:r>
              <a:rPr lang="es-MX" sz="2000" dirty="0" err="1" smtClean="0">
                <a:solidFill>
                  <a:schemeClr val="bg1"/>
                </a:solidFill>
              </a:rPr>
              <a:t>Thread.MAX_PRIORITY</a:t>
            </a:r>
            <a:r>
              <a:rPr lang="es-MX" sz="2000" dirty="0" smtClean="0">
                <a:solidFill>
                  <a:schemeClr val="bg1"/>
                </a:solidFill>
              </a:rPr>
              <a:t> (constante que vale 10)</a:t>
            </a:r>
            <a:endParaRPr lang="es-MX" sz="2000" dirty="0">
              <a:solidFill>
                <a:schemeClr val="bg1"/>
              </a:solidFill>
            </a:endParaRPr>
          </a:p>
          <a:p>
            <a:pPr lvl="1" algn="just"/>
            <a:r>
              <a:rPr lang="es-MX" sz="2000" dirty="0" err="1" smtClean="0">
                <a:solidFill>
                  <a:schemeClr val="bg1"/>
                </a:solidFill>
              </a:rPr>
              <a:t>Thread.NORM_PRIORITY</a:t>
            </a:r>
            <a:r>
              <a:rPr lang="es-MX" sz="2000" dirty="0" smtClean="0">
                <a:solidFill>
                  <a:schemeClr val="bg1"/>
                </a:solidFill>
              </a:rPr>
              <a:t> (constante que vale 5)</a:t>
            </a:r>
            <a:endParaRPr lang="es-MX" sz="2000" dirty="0">
              <a:solidFill>
                <a:schemeClr val="bg1"/>
              </a:solidFill>
            </a:endParaRPr>
          </a:p>
          <a:p>
            <a:pPr marL="0" indent="0" algn="just">
              <a:buNone/>
            </a:pPr>
            <a:endParaRPr lang="es-MX" sz="2400" dirty="0" smtClean="0">
              <a:solidFill>
                <a:schemeClr val="bg1"/>
              </a:solidFill>
            </a:endParaRPr>
          </a:p>
          <a:p>
            <a:pPr algn="just"/>
            <a:r>
              <a:rPr lang="es-MX" sz="2400" dirty="0" smtClean="0">
                <a:solidFill>
                  <a:schemeClr val="bg1"/>
                </a:solidFill>
              </a:rPr>
              <a:t>Para </a:t>
            </a:r>
            <a:r>
              <a:rPr lang="es-MX" sz="2400" dirty="0">
                <a:solidFill>
                  <a:schemeClr val="bg1"/>
                </a:solidFill>
              </a:rPr>
              <a:t>cambiar la prioridad de un hilo se utiliza el </a:t>
            </a:r>
            <a:r>
              <a:rPr lang="es-MX" sz="2400" dirty="0" smtClean="0">
                <a:solidFill>
                  <a:schemeClr val="bg1"/>
                </a:solidFill>
              </a:rPr>
              <a:t>método</a:t>
            </a:r>
            <a:r>
              <a:rPr lang="es-MX" sz="2400" dirty="0">
                <a:solidFill>
                  <a:schemeClr val="bg1"/>
                </a:solidFill>
              </a:rPr>
              <a:t> </a:t>
            </a:r>
            <a:r>
              <a:rPr lang="es-MX" sz="2400" dirty="0" err="1">
                <a:solidFill>
                  <a:srgbClr val="FFFF00"/>
                </a:solidFill>
              </a:rPr>
              <a:t>setPriority</a:t>
            </a:r>
            <a:r>
              <a:rPr lang="es-MX" sz="2400" dirty="0">
                <a:solidFill>
                  <a:srgbClr val="FFFF00"/>
                </a:solidFill>
              </a:rPr>
              <a:t>()</a:t>
            </a:r>
            <a:r>
              <a:rPr lang="es-MX" sz="2400" dirty="0">
                <a:solidFill>
                  <a:schemeClr val="bg1"/>
                </a:solidFill>
              </a:rPr>
              <a:t>, al que deberemos proporcionar un valor de prioridad entre MIN_PRIORITY y </a:t>
            </a:r>
            <a:r>
              <a:rPr lang="es-MX" sz="2400" dirty="0" smtClean="0">
                <a:solidFill>
                  <a:schemeClr val="bg1"/>
                </a:solidFill>
              </a:rPr>
              <a:t>MAX_PRIORITY</a:t>
            </a:r>
            <a:r>
              <a:rPr lang="es-MX" sz="2400" dirty="0">
                <a:solidFill>
                  <a:schemeClr val="bg1"/>
                </a:solidFill>
              </a:rPr>
              <a:t>.</a:t>
            </a:r>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60</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566" y="4649316"/>
            <a:ext cx="32004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70656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Manejo de la concurrencia</a:t>
            </a:r>
            <a:endParaRPr lang="es-MX" dirty="0">
              <a:solidFill>
                <a:schemeClr val="bg1"/>
              </a:solidFill>
            </a:endParaRPr>
          </a:p>
        </p:txBody>
      </p:sp>
      <p:sp>
        <p:nvSpPr>
          <p:cNvPr id="3" name="2 Marcador de contenido"/>
          <p:cNvSpPr>
            <a:spLocks noGrp="1"/>
          </p:cNvSpPr>
          <p:nvPr>
            <p:ph idx="1"/>
          </p:nvPr>
        </p:nvSpPr>
        <p:spPr>
          <a:xfrm>
            <a:off x="457200" y="1340768"/>
            <a:ext cx="5482952" cy="4464496"/>
          </a:xfrm>
        </p:spPr>
        <p:txBody>
          <a:bodyPr>
            <a:normAutofit/>
          </a:bodyPr>
          <a:lstStyle/>
          <a:p>
            <a:pPr algn="just"/>
            <a:endParaRPr lang="es-MX" sz="2400" dirty="0" smtClean="0">
              <a:solidFill>
                <a:schemeClr val="bg1"/>
              </a:solidFill>
            </a:endParaRPr>
          </a:p>
          <a:p>
            <a:pPr algn="just"/>
            <a:r>
              <a:rPr lang="es-MX" sz="2400" dirty="0" smtClean="0">
                <a:solidFill>
                  <a:schemeClr val="bg1"/>
                </a:solidFill>
              </a:rPr>
              <a:t>Ejecución de un hilo hasta que termine o se bloque (actividades E/S)</a:t>
            </a:r>
          </a:p>
          <a:p>
            <a:pPr algn="just"/>
            <a:endParaRPr lang="es-MX" sz="2400" dirty="0">
              <a:solidFill>
                <a:schemeClr val="bg1"/>
              </a:solidFill>
            </a:endParaRPr>
          </a:p>
          <a:p>
            <a:pPr marL="0" indent="0" algn="just">
              <a:buNone/>
            </a:pPr>
            <a:endParaRPr lang="es-MX" sz="2400" dirty="0" smtClean="0">
              <a:solidFill>
                <a:schemeClr val="bg1"/>
              </a:solidFill>
            </a:endParaRPr>
          </a:p>
          <a:p>
            <a:pPr marL="0" indent="0" algn="just">
              <a:buNone/>
            </a:pPr>
            <a:endParaRPr lang="es-MX" sz="2400" dirty="0" smtClean="0">
              <a:solidFill>
                <a:schemeClr val="bg1"/>
              </a:solidFill>
            </a:endParaRPr>
          </a:p>
          <a:p>
            <a:pPr algn="just"/>
            <a:r>
              <a:rPr lang="es-MX" sz="2400" dirty="0" smtClean="0">
                <a:solidFill>
                  <a:schemeClr val="bg1"/>
                </a:solidFill>
              </a:rPr>
              <a:t>Ejecución de un hilo por asignación de quantum (cantidad de tiempo)</a:t>
            </a:r>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61</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1026" name="Picture 2" descr="http://comps.canstockphoto.es/can-stock-photo_csp22658360.jpg"/>
          <p:cNvPicPr>
            <a:picLocks noChangeAspect="1" noChangeArrowheads="1"/>
          </p:cNvPicPr>
          <p:nvPr/>
        </p:nvPicPr>
        <p:blipFill rotWithShape="1">
          <a:blip r:embed="rId3">
            <a:extLst>
              <a:ext uri="{28A0092B-C50C-407E-A947-70E740481C1C}">
                <a14:useLocalDpi xmlns:a14="http://schemas.microsoft.com/office/drawing/2010/main" val="0"/>
              </a:ext>
            </a:extLst>
          </a:blip>
          <a:srcRect b="6320"/>
          <a:stretch/>
        </p:blipFill>
        <p:spPr bwMode="auto">
          <a:xfrm>
            <a:off x="6285490" y="3933055"/>
            <a:ext cx="2475188" cy="1545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puntocom.mx/wp-content/uploads/2015/02/mision-cumplida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155" t="11768" r="3289" b="14854"/>
          <a:stretch/>
        </p:blipFill>
        <p:spPr bwMode="auto">
          <a:xfrm>
            <a:off x="6285490" y="1628800"/>
            <a:ext cx="2475188" cy="138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4856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Planificación de </a:t>
            </a:r>
            <a:r>
              <a:rPr lang="es-MX" b="1" dirty="0" err="1" smtClean="0">
                <a:solidFill>
                  <a:schemeClr val="bg1"/>
                </a:solidFill>
              </a:rPr>
              <a:t>threads</a:t>
            </a:r>
            <a:r>
              <a:rPr lang="es-MX" b="1" dirty="0" smtClean="0">
                <a:solidFill>
                  <a:schemeClr val="bg1"/>
                </a:solidFill>
              </a:rPr>
              <a:t> (hilos)</a:t>
            </a:r>
            <a:endParaRPr lang="es-MX" dirty="0">
              <a:solidFill>
                <a:schemeClr val="bg1"/>
              </a:solidFill>
            </a:endParaRPr>
          </a:p>
        </p:txBody>
      </p:sp>
      <p:sp>
        <p:nvSpPr>
          <p:cNvPr id="3" name="2 Marcador de contenido"/>
          <p:cNvSpPr>
            <a:spLocks noGrp="1"/>
          </p:cNvSpPr>
          <p:nvPr>
            <p:ph idx="1"/>
          </p:nvPr>
        </p:nvSpPr>
        <p:spPr>
          <a:xfrm>
            <a:off x="457200" y="1628800"/>
            <a:ext cx="8229600" cy="4176464"/>
          </a:xfrm>
        </p:spPr>
        <p:txBody>
          <a:bodyPr>
            <a:normAutofit/>
          </a:bodyPr>
          <a:lstStyle/>
          <a:p>
            <a:pPr algn="just"/>
            <a:endParaRPr lang="es-MX" sz="2400" dirty="0" smtClean="0">
              <a:solidFill>
                <a:schemeClr val="bg1"/>
              </a:solidFill>
            </a:endParaRPr>
          </a:p>
          <a:p>
            <a:pPr algn="just"/>
            <a:r>
              <a:rPr lang="es-MX" sz="2400" dirty="0" smtClean="0">
                <a:solidFill>
                  <a:schemeClr val="bg1"/>
                </a:solidFill>
              </a:rPr>
              <a:t>La aparición de hilos de alta prioridad puede posponer indefinidamente la ejecución de hilos de prioridades bajas.</a:t>
            </a:r>
            <a:endParaRPr lang="es-MX" sz="2100" dirty="0">
              <a:solidFill>
                <a:schemeClr val="bg1"/>
              </a:solidFill>
            </a:endParaRPr>
          </a:p>
          <a:p>
            <a:pPr algn="just"/>
            <a:endParaRPr lang="es-MX" sz="2100" dirty="0" smtClean="0">
              <a:solidFill>
                <a:schemeClr val="bg1"/>
              </a:solidFill>
            </a:endParaRPr>
          </a:p>
          <a:p>
            <a:pPr algn="just"/>
            <a:r>
              <a:rPr lang="es-MX" sz="2400" dirty="0" smtClean="0">
                <a:solidFill>
                  <a:schemeClr val="bg1"/>
                </a:solidFill>
              </a:rPr>
              <a:t>Se puede mantener </a:t>
            </a:r>
            <a:r>
              <a:rPr lang="es-MX" sz="2400" dirty="0">
                <a:solidFill>
                  <a:schemeClr val="bg1"/>
                </a:solidFill>
              </a:rPr>
              <a:t>un hilo de </a:t>
            </a:r>
            <a:r>
              <a:rPr lang="es-MX" sz="2400" dirty="0">
                <a:solidFill>
                  <a:schemeClr val="accent3">
                    <a:lumMod val="40000"/>
                    <a:lumOff val="60000"/>
                  </a:schemeClr>
                </a:solidFill>
              </a:rPr>
              <a:t>máxima prioridad </a:t>
            </a:r>
            <a:r>
              <a:rPr lang="es-MX" sz="2400" dirty="0">
                <a:solidFill>
                  <a:schemeClr val="bg1"/>
                </a:solidFill>
              </a:rPr>
              <a:t>ejecutándose en todo momento, de acuerdo a la forma en que maneje la concurrencia.</a:t>
            </a: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62</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30276678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Planificación de </a:t>
            </a:r>
            <a:r>
              <a:rPr lang="es-MX" b="1" dirty="0" err="1" smtClean="0">
                <a:solidFill>
                  <a:schemeClr val="bg1"/>
                </a:solidFill>
              </a:rPr>
              <a:t>threads</a:t>
            </a:r>
            <a:r>
              <a:rPr lang="es-MX" b="1" dirty="0" smtClean="0">
                <a:solidFill>
                  <a:schemeClr val="bg1"/>
                </a:solidFill>
              </a:rPr>
              <a:t> (hilos)</a:t>
            </a:r>
            <a:endParaRPr lang="es-MX" dirty="0">
              <a:solidFill>
                <a:schemeClr val="bg1"/>
              </a:solidFill>
            </a:endParaRPr>
          </a:p>
        </p:txBody>
      </p:sp>
      <p:sp>
        <p:nvSpPr>
          <p:cNvPr id="3" name="2 Marcador de contenido"/>
          <p:cNvSpPr>
            <a:spLocks noGrp="1"/>
          </p:cNvSpPr>
          <p:nvPr>
            <p:ph idx="1"/>
          </p:nvPr>
        </p:nvSpPr>
        <p:spPr>
          <a:xfrm>
            <a:off x="457200" y="1340768"/>
            <a:ext cx="8229600" cy="4464496"/>
          </a:xfrm>
        </p:spPr>
        <p:txBody>
          <a:bodyPr>
            <a:normAutofit/>
          </a:bodyPr>
          <a:lstStyle/>
          <a:p>
            <a:pPr algn="just"/>
            <a:endParaRPr lang="es-MX" sz="2400" dirty="0" smtClean="0">
              <a:solidFill>
                <a:schemeClr val="bg1"/>
              </a:solidFill>
            </a:endParaRPr>
          </a:p>
          <a:p>
            <a:pPr algn="just"/>
            <a:r>
              <a:rPr lang="es-MX" sz="2400" dirty="0" smtClean="0">
                <a:solidFill>
                  <a:schemeClr val="bg1"/>
                </a:solidFill>
              </a:rPr>
              <a:t>Un hilo puede llamar al método </a:t>
            </a:r>
            <a:r>
              <a:rPr lang="es-MX" sz="2400" dirty="0" err="1" smtClean="0">
                <a:solidFill>
                  <a:srgbClr val="FFFF00"/>
                </a:solidFill>
              </a:rPr>
              <a:t>yield</a:t>
            </a:r>
            <a:r>
              <a:rPr lang="es-MX" sz="2400" dirty="0" smtClean="0">
                <a:solidFill>
                  <a:srgbClr val="FFFF00"/>
                </a:solidFill>
              </a:rPr>
              <a:t>() </a:t>
            </a:r>
            <a:r>
              <a:rPr lang="es-MX" sz="2400" dirty="0" smtClean="0">
                <a:solidFill>
                  <a:schemeClr val="bg1"/>
                </a:solidFill>
              </a:rPr>
              <a:t>para dar oportunidad a otros hilos de su misma prioridad a ejecutarse, esto se usa siempre que el manejo de la concurrencia no esté basado en quantum.</a:t>
            </a:r>
          </a:p>
          <a:p>
            <a:pPr algn="just"/>
            <a:endParaRPr lang="es-MX" sz="2100" dirty="0" smtClean="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63</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788" y="3512815"/>
            <a:ext cx="26384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1247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Planificación de </a:t>
            </a:r>
            <a:r>
              <a:rPr lang="es-MX" b="1" dirty="0" err="1" smtClean="0">
                <a:solidFill>
                  <a:schemeClr val="bg1"/>
                </a:solidFill>
              </a:rPr>
              <a:t>threads</a:t>
            </a:r>
            <a:r>
              <a:rPr lang="es-MX" b="1" dirty="0" smtClean="0">
                <a:solidFill>
                  <a:schemeClr val="bg1"/>
                </a:solidFill>
              </a:rPr>
              <a:t> (hilos)</a:t>
            </a:r>
            <a:endParaRPr lang="es-MX" dirty="0">
              <a:solidFill>
                <a:schemeClr val="bg1"/>
              </a:solidFill>
            </a:endParaRPr>
          </a:p>
        </p:txBody>
      </p:sp>
      <p:sp>
        <p:nvSpPr>
          <p:cNvPr id="3" name="2 Marcador de contenido"/>
          <p:cNvSpPr>
            <a:spLocks noGrp="1"/>
          </p:cNvSpPr>
          <p:nvPr>
            <p:ph idx="1"/>
          </p:nvPr>
        </p:nvSpPr>
        <p:spPr>
          <a:xfrm>
            <a:off x="457200" y="1340768"/>
            <a:ext cx="8229600" cy="4608512"/>
          </a:xfrm>
        </p:spPr>
        <p:txBody>
          <a:bodyPr>
            <a:normAutofit/>
          </a:bodyPr>
          <a:lstStyle/>
          <a:p>
            <a:pPr algn="just"/>
            <a:r>
              <a:rPr lang="es-MX" sz="2400" dirty="0" smtClean="0">
                <a:solidFill>
                  <a:schemeClr val="bg1"/>
                </a:solidFill>
              </a:rPr>
              <a:t>Un hilo se ejecuta hasta que ocurre alguna de las siguientes situaciones:</a:t>
            </a:r>
          </a:p>
          <a:p>
            <a:pPr lvl="1" algn="just"/>
            <a:r>
              <a:rPr lang="es-MX" sz="2400" dirty="0" smtClean="0">
                <a:solidFill>
                  <a:schemeClr val="bg1"/>
                </a:solidFill>
              </a:rPr>
              <a:t>Muere</a:t>
            </a:r>
          </a:p>
          <a:p>
            <a:pPr lvl="1" algn="just"/>
            <a:r>
              <a:rPr lang="es-MX" sz="2400" dirty="0" smtClean="0">
                <a:solidFill>
                  <a:schemeClr val="bg1"/>
                </a:solidFill>
              </a:rPr>
              <a:t>Se bloquea para E/S</a:t>
            </a:r>
          </a:p>
          <a:p>
            <a:pPr lvl="1" algn="just"/>
            <a:r>
              <a:rPr lang="es-MX" sz="2400" dirty="0" smtClean="0">
                <a:solidFill>
                  <a:schemeClr val="bg1"/>
                </a:solidFill>
              </a:rPr>
              <a:t>Invoca </a:t>
            </a:r>
            <a:r>
              <a:rPr lang="es-MX" sz="2400" dirty="0" err="1" smtClean="0">
                <a:solidFill>
                  <a:schemeClr val="bg1"/>
                </a:solidFill>
              </a:rPr>
              <a:t>sleep</a:t>
            </a:r>
            <a:r>
              <a:rPr lang="es-MX" sz="2400" dirty="0" smtClean="0">
                <a:solidFill>
                  <a:schemeClr val="bg1"/>
                </a:solidFill>
              </a:rPr>
              <a:t>()</a:t>
            </a:r>
          </a:p>
          <a:p>
            <a:pPr lvl="1" algn="just"/>
            <a:r>
              <a:rPr lang="es-MX" sz="2400" dirty="0" smtClean="0">
                <a:solidFill>
                  <a:schemeClr val="bg1"/>
                </a:solidFill>
              </a:rPr>
              <a:t>Invoca </a:t>
            </a:r>
            <a:r>
              <a:rPr lang="es-MX" sz="2400" dirty="0" err="1" smtClean="0">
                <a:solidFill>
                  <a:schemeClr val="bg1"/>
                </a:solidFill>
              </a:rPr>
              <a:t>yield</a:t>
            </a:r>
            <a:r>
              <a:rPr lang="es-MX" sz="2400" dirty="0" smtClean="0">
                <a:solidFill>
                  <a:schemeClr val="bg1"/>
                </a:solidFill>
              </a:rPr>
              <a:t>()</a:t>
            </a:r>
          </a:p>
          <a:p>
            <a:pPr lvl="1" algn="just"/>
            <a:r>
              <a:rPr lang="es-MX" sz="2400" dirty="0" smtClean="0">
                <a:solidFill>
                  <a:schemeClr val="bg1"/>
                </a:solidFill>
              </a:rPr>
              <a:t>Es desalojado por un hilo de mayor prioridad</a:t>
            </a:r>
          </a:p>
          <a:p>
            <a:pPr lvl="1" algn="just"/>
            <a:r>
              <a:rPr lang="es-MX" sz="2400" dirty="0" smtClean="0">
                <a:solidFill>
                  <a:schemeClr val="bg1"/>
                </a:solidFill>
              </a:rPr>
              <a:t>Hasta que expira su quantum</a:t>
            </a:r>
          </a:p>
          <a:p>
            <a:pPr lvl="1" algn="just"/>
            <a:endParaRPr lang="es-MX" sz="2400" dirty="0" smtClean="0">
              <a:solidFill>
                <a:schemeClr val="bg1"/>
              </a:solidFill>
            </a:endParaRPr>
          </a:p>
          <a:p>
            <a:pPr algn="just"/>
            <a:endParaRPr lang="es-MX" sz="24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64</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39462634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Planificación de </a:t>
            </a:r>
            <a:r>
              <a:rPr lang="es-MX" b="1" dirty="0" err="1" smtClean="0">
                <a:solidFill>
                  <a:schemeClr val="bg1"/>
                </a:solidFill>
              </a:rPr>
              <a:t>threads</a:t>
            </a:r>
            <a:r>
              <a:rPr lang="es-MX" b="1" dirty="0" smtClean="0">
                <a:solidFill>
                  <a:schemeClr val="bg1"/>
                </a:solidFill>
              </a:rPr>
              <a:t> (hilos)</a:t>
            </a:r>
            <a:endParaRPr lang="es-MX" dirty="0">
              <a:solidFill>
                <a:schemeClr val="bg1"/>
              </a:solidFill>
            </a:endParaRPr>
          </a:p>
        </p:txBody>
      </p:sp>
      <p:sp>
        <p:nvSpPr>
          <p:cNvPr id="3" name="2 Marcador de contenido"/>
          <p:cNvSpPr>
            <a:spLocks noGrp="1"/>
          </p:cNvSpPr>
          <p:nvPr>
            <p:ph idx="1"/>
          </p:nvPr>
        </p:nvSpPr>
        <p:spPr>
          <a:xfrm>
            <a:off x="179512" y="1340768"/>
            <a:ext cx="4906888" cy="4608512"/>
          </a:xfrm>
        </p:spPr>
        <p:txBody>
          <a:bodyPr>
            <a:normAutofit lnSpcReduction="10000"/>
          </a:bodyPr>
          <a:lstStyle/>
          <a:p>
            <a:pPr algn="just"/>
            <a:endParaRPr lang="es-MX" sz="2400" dirty="0" smtClean="0">
              <a:solidFill>
                <a:schemeClr val="bg1"/>
              </a:solidFill>
            </a:endParaRPr>
          </a:p>
          <a:p>
            <a:pPr algn="just"/>
            <a:r>
              <a:rPr lang="es-MX" sz="2400" dirty="0" smtClean="0">
                <a:solidFill>
                  <a:schemeClr val="bg1"/>
                </a:solidFill>
              </a:rPr>
              <a:t>Un hilo con prioridad más alta que el que se está ejecutando, puede desalojar a éste si:</a:t>
            </a:r>
          </a:p>
          <a:p>
            <a:pPr algn="just"/>
            <a:endParaRPr lang="es-MX" sz="2400" dirty="0" smtClean="0">
              <a:solidFill>
                <a:schemeClr val="bg1"/>
              </a:solidFill>
            </a:endParaRPr>
          </a:p>
          <a:p>
            <a:pPr lvl="1" algn="just"/>
            <a:r>
              <a:rPr lang="es-MX" sz="2400" dirty="0" smtClean="0">
                <a:solidFill>
                  <a:schemeClr val="bg1"/>
                </a:solidFill>
              </a:rPr>
              <a:t>Se invoca a resume()</a:t>
            </a:r>
          </a:p>
          <a:p>
            <a:pPr lvl="1" algn="just"/>
            <a:r>
              <a:rPr lang="es-MX" sz="2400" dirty="0" smtClean="0">
                <a:solidFill>
                  <a:schemeClr val="bg1"/>
                </a:solidFill>
              </a:rPr>
              <a:t>Se acaba el periodo de </a:t>
            </a:r>
            <a:r>
              <a:rPr lang="es-MX" sz="2400" dirty="0" err="1" smtClean="0">
                <a:solidFill>
                  <a:schemeClr val="bg1"/>
                </a:solidFill>
              </a:rPr>
              <a:t>sleep</a:t>
            </a:r>
            <a:r>
              <a:rPr lang="es-MX" sz="2400" dirty="0" smtClean="0">
                <a:solidFill>
                  <a:schemeClr val="bg1"/>
                </a:solidFill>
              </a:rPr>
              <a:t>()</a:t>
            </a:r>
          </a:p>
          <a:p>
            <a:pPr lvl="1" algn="just"/>
            <a:r>
              <a:rPr lang="es-MX" sz="2400" dirty="0" smtClean="0">
                <a:solidFill>
                  <a:schemeClr val="bg1"/>
                </a:solidFill>
              </a:rPr>
              <a:t>Se completa la E/S por la cual se bloqueó</a:t>
            </a:r>
          </a:p>
          <a:p>
            <a:pPr lvl="1" algn="just"/>
            <a:r>
              <a:rPr lang="es-MX" sz="2400" dirty="0" smtClean="0">
                <a:solidFill>
                  <a:schemeClr val="bg1"/>
                </a:solidFill>
              </a:rPr>
              <a:t>Se invoca </a:t>
            </a:r>
            <a:r>
              <a:rPr lang="es-MX" sz="2400" dirty="0" err="1" smtClean="0">
                <a:solidFill>
                  <a:schemeClr val="bg1"/>
                </a:solidFill>
              </a:rPr>
              <a:t>notify</a:t>
            </a:r>
            <a:r>
              <a:rPr lang="es-MX" sz="2400" dirty="0" smtClean="0">
                <a:solidFill>
                  <a:schemeClr val="bg1"/>
                </a:solidFill>
              </a:rPr>
              <a:t>() o </a:t>
            </a:r>
            <a:r>
              <a:rPr lang="es-MX" sz="2400" dirty="0" err="1" smtClean="0">
                <a:solidFill>
                  <a:schemeClr val="bg1"/>
                </a:solidFill>
              </a:rPr>
              <a:t>notifyAll</a:t>
            </a:r>
            <a:r>
              <a:rPr lang="es-MX" sz="2400" dirty="0" smtClean="0">
                <a:solidFill>
                  <a:schemeClr val="bg1"/>
                </a:solidFill>
              </a:rPr>
              <a:t> para un hilo que había invocado </a:t>
            </a:r>
            <a:r>
              <a:rPr lang="es-MX" sz="2400" dirty="0" err="1" smtClean="0">
                <a:solidFill>
                  <a:schemeClr val="bg1"/>
                </a:solidFill>
              </a:rPr>
              <a:t>wait</a:t>
            </a:r>
            <a:r>
              <a:rPr lang="es-MX" sz="2400" dirty="0" smtClean="0">
                <a:solidFill>
                  <a:schemeClr val="bg1"/>
                </a:solidFill>
              </a:rPr>
              <a:t>()</a:t>
            </a:r>
          </a:p>
          <a:p>
            <a:pPr algn="just"/>
            <a:endParaRPr lang="es-MX" sz="24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65</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9" name="Picture 2" descr="http://24.media.tumblr.com/tumblr_m9ygkq4Xxo1qepf8yo1_50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418184"/>
            <a:ext cx="3990986" cy="223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476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errajero-algeciras.com/blog/wp-content/uploads/2015/04/cerradura-con-llaves.jpg"/>
          <p:cNvPicPr>
            <a:picLocks noChangeAspect="1" noChangeArrowheads="1"/>
          </p:cNvPicPr>
          <p:nvPr/>
        </p:nvPicPr>
        <p:blipFill rotWithShape="1">
          <a:blip r:embed="rId3">
            <a:extLst>
              <a:ext uri="{28A0092B-C50C-407E-A947-70E740481C1C}">
                <a14:useLocalDpi xmlns:a14="http://schemas.microsoft.com/office/drawing/2010/main" val="0"/>
              </a:ext>
            </a:extLst>
          </a:blip>
          <a:srcRect l="20280"/>
          <a:stretch/>
        </p:blipFill>
        <p:spPr bwMode="auto">
          <a:xfrm>
            <a:off x="5959366" y="2924944"/>
            <a:ext cx="3189198" cy="3000376"/>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Palabra reservada </a:t>
            </a:r>
            <a:r>
              <a:rPr lang="es-MX" b="1" dirty="0" err="1" smtClean="0">
                <a:solidFill>
                  <a:schemeClr val="bg1"/>
                </a:solidFill>
              </a:rPr>
              <a:t>synchronized</a:t>
            </a:r>
            <a:endParaRPr lang="es-MX" dirty="0">
              <a:solidFill>
                <a:schemeClr val="bg1"/>
              </a:solidFill>
            </a:endParaRPr>
          </a:p>
        </p:txBody>
      </p:sp>
      <p:sp>
        <p:nvSpPr>
          <p:cNvPr id="3" name="2 Marcador de contenido"/>
          <p:cNvSpPr>
            <a:spLocks noGrp="1"/>
          </p:cNvSpPr>
          <p:nvPr>
            <p:ph idx="1"/>
          </p:nvPr>
        </p:nvSpPr>
        <p:spPr>
          <a:xfrm>
            <a:off x="251520" y="1484784"/>
            <a:ext cx="8496944" cy="1296144"/>
          </a:xfrm>
        </p:spPr>
        <p:txBody>
          <a:bodyPr>
            <a:normAutofit fontScale="92500" lnSpcReduction="20000"/>
          </a:bodyPr>
          <a:lstStyle/>
          <a:p>
            <a:pPr algn="just"/>
            <a:r>
              <a:rPr lang="es-MX" sz="2400" dirty="0" smtClean="0">
                <a:solidFill>
                  <a:schemeClr val="bg1"/>
                </a:solidFill>
              </a:rPr>
              <a:t>La palabra reservada </a:t>
            </a:r>
            <a:r>
              <a:rPr lang="es-MX" sz="2400" b="1" dirty="0" err="1" smtClean="0">
                <a:solidFill>
                  <a:schemeClr val="bg1"/>
                </a:solidFill>
              </a:rPr>
              <a:t>synchronized</a:t>
            </a:r>
            <a:r>
              <a:rPr lang="es-MX" sz="2400" dirty="0" smtClean="0">
                <a:solidFill>
                  <a:schemeClr val="bg1"/>
                </a:solidFill>
              </a:rPr>
              <a:t> se usa para indicar que ciertas partes del código (generalmente una función miembro) están sincronizadas, es decir, que solamente un subproceso puede acceder a dicho método a la vez.</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66</a:t>
            </a:fld>
            <a:endParaRPr lang="es-MX" dirty="0"/>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
        <p:nvSpPr>
          <p:cNvPr id="9" name="2 Marcador de contenido"/>
          <p:cNvSpPr txBox="1">
            <a:spLocks/>
          </p:cNvSpPr>
          <p:nvPr/>
        </p:nvSpPr>
        <p:spPr>
          <a:xfrm>
            <a:off x="251520" y="2780928"/>
            <a:ext cx="5616624" cy="364279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MX" sz="2400" dirty="0" smtClean="0">
                <a:solidFill>
                  <a:schemeClr val="bg1"/>
                </a:solidFill>
              </a:rPr>
              <a:t>Cada método sincronizado posee una especie de «llave» que puede cerrar o abrir la puerta de acceso. </a:t>
            </a:r>
          </a:p>
          <a:p>
            <a:r>
              <a:rPr lang="es-MX" sz="2400" dirty="0" smtClean="0">
                <a:solidFill>
                  <a:schemeClr val="bg1"/>
                </a:solidFill>
              </a:rPr>
              <a:t>Cuando un subproceso intenta acceder al método sincronizado mirará a ver si la llave está puesta, en cuyo caso no podrá accederlo. Si método no tiene puesta la llave entonces el subproceso puede acceder a dicho código sincronizado.</a:t>
            </a:r>
            <a:endParaRPr lang="es-MX" sz="2400" dirty="0">
              <a:solidFill>
                <a:schemeClr val="bg1"/>
              </a:solidFill>
            </a:endParaRPr>
          </a:p>
        </p:txBody>
      </p:sp>
    </p:spTree>
    <p:extLst>
      <p:ext uri="{BB962C8B-B14F-4D97-AF65-F5344CB8AC3E}">
        <p14:creationId xmlns:p14="http://schemas.microsoft.com/office/powerpoint/2010/main" val="30140242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Palabra reservada </a:t>
            </a:r>
            <a:r>
              <a:rPr lang="es-MX" b="1" dirty="0" err="1" smtClean="0">
                <a:solidFill>
                  <a:schemeClr val="bg1"/>
                </a:solidFill>
              </a:rPr>
              <a:t>synchronized</a:t>
            </a:r>
            <a:endParaRPr lang="es-MX" dirty="0">
              <a:solidFill>
                <a:schemeClr val="bg1"/>
              </a:solidFill>
            </a:endParaRPr>
          </a:p>
        </p:txBody>
      </p:sp>
      <p:sp>
        <p:nvSpPr>
          <p:cNvPr id="3" name="2 Marcador de contenido"/>
          <p:cNvSpPr>
            <a:spLocks noGrp="1"/>
          </p:cNvSpPr>
          <p:nvPr>
            <p:ph idx="1"/>
          </p:nvPr>
        </p:nvSpPr>
        <p:spPr>
          <a:xfrm>
            <a:off x="457200" y="1484784"/>
            <a:ext cx="8229600" cy="4320480"/>
          </a:xfrm>
        </p:spPr>
        <p:txBody>
          <a:bodyPr>
            <a:normAutofit/>
          </a:bodyPr>
          <a:lstStyle/>
          <a:p>
            <a:pPr algn="just"/>
            <a:r>
              <a:rPr lang="es-MX" sz="2400" dirty="0" smtClean="0">
                <a:solidFill>
                  <a:schemeClr val="bg1"/>
                </a:solidFill>
              </a:rPr>
              <a:t>Cuando </a:t>
            </a:r>
            <a:r>
              <a:rPr lang="es-MX" sz="2400" dirty="0">
                <a:solidFill>
                  <a:schemeClr val="bg1"/>
                </a:solidFill>
              </a:rPr>
              <a:t>se utiliza la palabra clave </a:t>
            </a:r>
            <a:r>
              <a:rPr lang="es-MX" sz="2400" dirty="0" err="1">
                <a:solidFill>
                  <a:schemeClr val="bg1"/>
                </a:solidFill>
              </a:rPr>
              <a:t>synchronized</a:t>
            </a:r>
            <a:r>
              <a:rPr lang="es-MX" sz="2400" dirty="0">
                <a:solidFill>
                  <a:schemeClr val="bg1"/>
                </a:solidFill>
              </a:rPr>
              <a:t> se esta indicando una zona restringida para el uso de </a:t>
            </a:r>
            <a:r>
              <a:rPr lang="es-MX" sz="2400" dirty="0" err="1">
                <a:solidFill>
                  <a:schemeClr val="bg1"/>
                </a:solidFill>
              </a:rPr>
              <a:t>Threads</a:t>
            </a:r>
            <a:r>
              <a:rPr lang="es-MX" sz="2400" dirty="0">
                <a:solidFill>
                  <a:schemeClr val="bg1"/>
                </a:solidFill>
              </a:rPr>
              <a:t>, esta zona restringida para efectos prácticos puede ser considerada un candado (“</a:t>
            </a:r>
            <a:r>
              <a:rPr lang="es-MX" sz="2400" dirty="0" err="1">
                <a:solidFill>
                  <a:schemeClr val="bg1"/>
                </a:solidFill>
              </a:rPr>
              <a:t>lock</a:t>
            </a:r>
            <a:r>
              <a:rPr lang="es-MX" sz="2400" dirty="0">
                <a:solidFill>
                  <a:schemeClr val="bg1"/>
                </a:solidFill>
              </a:rPr>
              <a:t>”) sobre la instancia del objeto en cuestión</a:t>
            </a:r>
            <a:r>
              <a:rPr lang="es-MX" sz="2400" dirty="0" smtClean="0">
                <a:solidFill>
                  <a:schemeClr val="bg1"/>
                </a:solidFill>
              </a:rPr>
              <a:t>.</a:t>
            </a:r>
          </a:p>
          <a:p>
            <a:pPr algn="just"/>
            <a:r>
              <a:rPr lang="es-MX" sz="2400" dirty="0">
                <a:solidFill>
                  <a:schemeClr val="bg1"/>
                </a:solidFill>
              </a:rPr>
              <a:t>Lo anterior implica que si es invocado un método </a:t>
            </a:r>
            <a:r>
              <a:rPr lang="es-MX" sz="2400" dirty="0" err="1">
                <a:solidFill>
                  <a:schemeClr val="bg1"/>
                </a:solidFill>
              </a:rPr>
              <a:t>synchronized</a:t>
            </a:r>
            <a:r>
              <a:rPr lang="es-MX" sz="2400" dirty="0">
                <a:solidFill>
                  <a:schemeClr val="bg1"/>
                </a:solidFill>
              </a:rPr>
              <a:t> únicamente el </a:t>
            </a:r>
            <a:r>
              <a:rPr lang="es-MX" sz="2400" dirty="0" err="1">
                <a:solidFill>
                  <a:schemeClr val="bg1"/>
                </a:solidFill>
              </a:rPr>
              <a:t>Thread</a:t>
            </a:r>
            <a:r>
              <a:rPr lang="es-MX" sz="2400" dirty="0">
                <a:solidFill>
                  <a:schemeClr val="bg1"/>
                </a:solidFill>
              </a:rPr>
              <a:t> que lo invoca tiene acceso a la instancia del objeto, y cualquier otro </a:t>
            </a:r>
            <a:r>
              <a:rPr lang="es-MX" sz="2400" dirty="0" err="1">
                <a:solidFill>
                  <a:schemeClr val="bg1"/>
                </a:solidFill>
              </a:rPr>
              <a:t>Thread</a:t>
            </a:r>
            <a:r>
              <a:rPr lang="es-MX" sz="2400" dirty="0">
                <a:solidFill>
                  <a:schemeClr val="bg1"/>
                </a:solidFill>
              </a:rPr>
              <a:t> que intente acceder a esta misma instancia tendrá que esperar hasta que sea terminada la ejecución del método </a:t>
            </a:r>
            <a:r>
              <a:rPr lang="es-MX" sz="2400" dirty="0" err="1">
                <a:solidFill>
                  <a:schemeClr val="bg1"/>
                </a:solidFill>
              </a:rPr>
              <a:t>synchronized</a:t>
            </a:r>
            <a:r>
              <a:rPr lang="es-MX" sz="2400" dirty="0">
                <a:solidFill>
                  <a:schemeClr val="bg1"/>
                </a:solidFill>
              </a:rPr>
              <a:t>.</a:t>
            </a:r>
            <a:endParaRPr lang="es-MX" sz="24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67</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34055667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Palabra reservada </a:t>
            </a:r>
            <a:r>
              <a:rPr lang="es-MX" b="1" dirty="0" err="1" smtClean="0">
                <a:solidFill>
                  <a:schemeClr val="bg1"/>
                </a:solidFill>
              </a:rPr>
              <a:t>synchronized</a:t>
            </a:r>
            <a:endParaRPr lang="es-MX" dirty="0">
              <a:solidFill>
                <a:schemeClr val="bg1"/>
              </a:solidFill>
            </a:endParaRPr>
          </a:p>
        </p:txBody>
      </p:sp>
      <p:sp>
        <p:nvSpPr>
          <p:cNvPr id="3" name="2 Marcador de contenido"/>
          <p:cNvSpPr>
            <a:spLocks noGrp="1"/>
          </p:cNvSpPr>
          <p:nvPr>
            <p:ph idx="1"/>
          </p:nvPr>
        </p:nvSpPr>
        <p:spPr>
          <a:xfrm>
            <a:off x="457200" y="1484784"/>
            <a:ext cx="8229600" cy="4320480"/>
          </a:xfrm>
        </p:spPr>
        <p:txBody>
          <a:bodyPr>
            <a:normAutofit/>
          </a:bodyPr>
          <a:lstStyle/>
          <a:p>
            <a:pPr algn="just"/>
            <a:r>
              <a:rPr lang="es-MX" sz="2200" dirty="0" smtClean="0">
                <a:solidFill>
                  <a:schemeClr val="bg1"/>
                </a:solidFill>
              </a:rPr>
              <a:t>Se </a:t>
            </a:r>
            <a:r>
              <a:rPr lang="es-MX" sz="2200" dirty="0">
                <a:solidFill>
                  <a:schemeClr val="bg1"/>
                </a:solidFill>
              </a:rPr>
              <a:t>debe tener en cuenta que la sincronización disminuye el rendimiento de una aplicación, por tanto, debe emplearse solamente donde sea estrictamente necesario.</a:t>
            </a:r>
          </a:p>
          <a:p>
            <a:pPr algn="just"/>
            <a:r>
              <a:rPr lang="es-MX" sz="2200" dirty="0">
                <a:solidFill>
                  <a:schemeClr val="bg1"/>
                </a:solidFill>
              </a:rPr>
              <a:t>La programación concurrente puede dar lugar a muchos errores debido a la utilización de recursos compartidos que pueden ser alterados. Las secciones de código potencialmente peligrosas de provocar estos errores se conocen como </a:t>
            </a:r>
            <a:r>
              <a:rPr lang="es-MX" sz="2200" dirty="0">
                <a:solidFill>
                  <a:srgbClr val="FFFF00"/>
                </a:solidFill>
              </a:rPr>
              <a:t>secciones críticas</a:t>
            </a:r>
            <a:r>
              <a:rPr lang="es-MX" sz="2200" dirty="0">
                <a:solidFill>
                  <a:schemeClr val="bg1"/>
                </a:solidFill>
              </a:rPr>
              <a:t>.</a:t>
            </a:r>
          </a:p>
          <a:p>
            <a:pPr algn="just"/>
            <a:r>
              <a:rPr lang="es-MX" sz="2200" dirty="0">
                <a:solidFill>
                  <a:schemeClr val="bg1"/>
                </a:solidFill>
              </a:rPr>
              <a:t>Java usa monitores para la sincronización de hilos.</a:t>
            </a:r>
          </a:p>
          <a:p>
            <a:pPr algn="just"/>
            <a:r>
              <a:rPr lang="es-MX" sz="2200" dirty="0">
                <a:solidFill>
                  <a:schemeClr val="bg1"/>
                </a:solidFill>
              </a:rPr>
              <a:t>Todo objeto con métodos </a:t>
            </a:r>
            <a:r>
              <a:rPr lang="es-MX" sz="2200" dirty="0" err="1">
                <a:solidFill>
                  <a:schemeClr val="bg1"/>
                </a:solidFill>
              </a:rPr>
              <a:t>synchronized</a:t>
            </a:r>
            <a:r>
              <a:rPr lang="es-MX" sz="2200" dirty="0">
                <a:solidFill>
                  <a:schemeClr val="bg1"/>
                </a:solidFill>
              </a:rPr>
              <a:t> es un monitor</a:t>
            </a:r>
          </a:p>
          <a:p>
            <a:pPr algn="just"/>
            <a:r>
              <a:rPr lang="es-MX" sz="2200" dirty="0">
                <a:solidFill>
                  <a:schemeClr val="bg1"/>
                </a:solidFill>
              </a:rPr>
              <a:t>El monitor sólo permite a un hilo por vez ejecutar un método </a:t>
            </a:r>
            <a:r>
              <a:rPr lang="es-MX" sz="2200" dirty="0" err="1">
                <a:solidFill>
                  <a:schemeClr val="bg1"/>
                </a:solidFill>
              </a:rPr>
              <a:t>synchronized</a:t>
            </a:r>
            <a:r>
              <a:rPr lang="es-MX" sz="2200" dirty="0">
                <a:solidFill>
                  <a:schemeClr val="bg1"/>
                </a:solidFill>
              </a:rPr>
              <a:t> sobre el objeto.</a:t>
            </a: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68</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7893378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Sincronización de Hilos</a:t>
            </a:r>
            <a:endParaRPr lang="es-MX" dirty="0">
              <a:solidFill>
                <a:schemeClr val="bg1"/>
              </a:solidFill>
            </a:endParaRPr>
          </a:p>
        </p:txBody>
      </p:sp>
      <p:sp>
        <p:nvSpPr>
          <p:cNvPr id="3" name="2 Marcador de contenido"/>
          <p:cNvSpPr>
            <a:spLocks noGrp="1"/>
          </p:cNvSpPr>
          <p:nvPr>
            <p:ph idx="1"/>
          </p:nvPr>
        </p:nvSpPr>
        <p:spPr>
          <a:xfrm>
            <a:off x="457200" y="1340768"/>
            <a:ext cx="8229600" cy="4464496"/>
          </a:xfrm>
        </p:spPr>
        <p:txBody>
          <a:bodyPr>
            <a:normAutofit/>
          </a:bodyPr>
          <a:lstStyle/>
          <a:p>
            <a:pPr algn="just"/>
            <a:r>
              <a:rPr lang="es-MX" sz="2400" dirty="0">
                <a:solidFill>
                  <a:schemeClr val="bg1"/>
                </a:solidFill>
              </a:rPr>
              <a:t>La programación concurrente puede dar lugar a muchos errores debido a la utilización de recursos compartidos que pueden ser alterados. Las secciones de código potencialmente peligrosas de provocar estos errores se conocen como </a:t>
            </a:r>
            <a:r>
              <a:rPr lang="es-MX" sz="2400" dirty="0">
                <a:solidFill>
                  <a:srgbClr val="FFFF00"/>
                </a:solidFill>
              </a:rPr>
              <a:t>secciones críticas</a:t>
            </a:r>
            <a:r>
              <a:rPr lang="es-MX" sz="2400" dirty="0">
                <a:solidFill>
                  <a:schemeClr val="bg1"/>
                </a:solidFill>
              </a:rPr>
              <a:t>.</a:t>
            </a:r>
            <a:endParaRPr lang="es-MX" sz="2100" dirty="0">
              <a:solidFill>
                <a:schemeClr val="bg1"/>
              </a:solidFill>
            </a:endParaRPr>
          </a:p>
          <a:p>
            <a:pPr algn="just"/>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69</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68" y="595313"/>
            <a:ext cx="8648700" cy="566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4427984" y="1264985"/>
            <a:ext cx="1224136" cy="507831"/>
          </a:xfrm>
          <a:prstGeom prst="rect">
            <a:avLst/>
          </a:prstGeom>
          <a:blipFill>
            <a:blip r:embed="rId4"/>
            <a:tile tx="0" ty="0" sx="100000" sy="100000" flip="none" algn="tl"/>
          </a:blipFill>
        </p:spPr>
        <p:txBody>
          <a:bodyPr wrap="square" rtlCol="0">
            <a:spAutoFit/>
          </a:bodyPr>
          <a:lstStyle/>
          <a:p>
            <a:pPr algn="ctr"/>
            <a:r>
              <a:rPr lang="es-MX" sz="2700" dirty="0" smtClean="0">
                <a:solidFill>
                  <a:srgbClr val="0000FF"/>
                </a:solidFill>
                <a:latin typeface="Arial Unicode MS" pitchFamily="34" charset="-128"/>
                <a:ea typeface="Arial Unicode MS" pitchFamily="34" charset="-128"/>
                <a:cs typeface="Arial Unicode MS" pitchFamily="34" charset="-128"/>
              </a:rPr>
              <a:t>Hilos</a:t>
            </a:r>
            <a:endParaRPr lang="es-MX" sz="2700" dirty="0">
              <a:solidFill>
                <a:srgbClr val="0000FF"/>
              </a:solidFill>
              <a:latin typeface="Arial Unicode MS" pitchFamily="34" charset="-128"/>
              <a:ea typeface="Arial Unicode MS" pitchFamily="34" charset="-128"/>
              <a:cs typeface="Arial Unicode MS" pitchFamily="34" charset="-128"/>
            </a:endParaRPr>
          </a:p>
        </p:txBody>
      </p:sp>
    </p:spTree>
    <p:extLst>
      <p:ext uri="{BB962C8B-B14F-4D97-AF65-F5344CB8AC3E}">
        <p14:creationId xmlns:p14="http://schemas.microsoft.com/office/powerpoint/2010/main" val="3250736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Ejemplo - Pastel</a:t>
            </a:r>
            <a:endParaRPr lang="es-MX" dirty="0">
              <a:solidFill>
                <a:schemeClr val="bg1"/>
              </a:solidFill>
            </a:endParaRPr>
          </a:p>
        </p:txBody>
      </p:sp>
      <p:sp>
        <p:nvSpPr>
          <p:cNvPr id="3" name="2 Marcador de contenido"/>
          <p:cNvSpPr>
            <a:spLocks noGrp="1"/>
          </p:cNvSpPr>
          <p:nvPr>
            <p:ph idx="1"/>
          </p:nvPr>
        </p:nvSpPr>
        <p:spPr>
          <a:xfrm>
            <a:off x="1187624" y="1412776"/>
            <a:ext cx="7499176" cy="4713387"/>
          </a:xfrm>
        </p:spPr>
        <p:txBody>
          <a:bodyPr>
            <a:normAutofit/>
          </a:bodyPr>
          <a:lstStyle/>
          <a:p>
            <a:pPr algn="just"/>
            <a:endParaRPr lang="es-MX" sz="2100" dirty="0" smtClean="0">
              <a:solidFill>
                <a:schemeClr val="bg1"/>
              </a:solidFill>
            </a:endParaRPr>
          </a:p>
          <a:p>
            <a:pPr marL="0" indent="0" algn="just">
              <a:buNone/>
            </a:pPr>
            <a:endParaRPr lang="es-MX" sz="2100" dirty="0">
              <a:solidFill>
                <a:schemeClr val="bg1"/>
              </a:solidFill>
            </a:endParaRPr>
          </a:p>
          <a:p>
            <a:pPr algn="just"/>
            <a:r>
              <a:rPr lang="es-MX" sz="2100" dirty="0" smtClean="0">
                <a:solidFill>
                  <a:schemeClr val="bg1"/>
                </a:solidFill>
              </a:rPr>
              <a:t>Analogía</a:t>
            </a:r>
          </a:p>
          <a:p>
            <a:pPr lvl="1" algn="just"/>
            <a:r>
              <a:rPr lang="es-MX" sz="1700" dirty="0" smtClean="0">
                <a:solidFill>
                  <a:schemeClr val="bg1"/>
                </a:solidFill>
              </a:rPr>
              <a:t>Programa</a:t>
            </a:r>
          </a:p>
          <a:p>
            <a:pPr lvl="1" algn="just"/>
            <a:r>
              <a:rPr lang="es-MX" sz="1700" dirty="0" smtClean="0">
                <a:solidFill>
                  <a:schemeClr val="bg1"/>
                </a:solidFill>
              </a:rPr>
              <a:t>CPU</a:t>
            </a:r>
          </a:p>
          <a:p>
            <a:pPr lvl="1" algn="just"/>
            <a:r>
              <a:rPr lang="es-MX" sz="1700" dirty="0" smtClean="0">
                <a:solidFill>
                  <a:schemeClr val="bg1"/>
                </a:solidFill>
              </a:rPr>
              <a:t>Datos de entrada</a:t>
            </a:r>
          </a:p>
          <a:p>
            <a:pPr lvl="1" algn="just"/>
            <a:r>
              <a:rPr lang="es-MX" sz="1700" dirty="0" smtClean="0">
                <a:solidFill>
                  <a:schemeClr val="bg1"/>
                </a:solidFill>
              </a:rPr>
              <a:t>Proceso</a:t>
            </a: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7</a:t>
            </a:fld>
            <a:endParaRPr lang="es-MX"/>
          </a:p>
        </p:txBody>
      </p:sp>
      <p:pic>
        <p:nvPicPr>
          <p:cNvPr id="2050" name="Picture 2" descr="http://www.reposteriaulloa.com/wp-content/gallery/fondant/fond_boda-marfil-orquidea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2291" y="1484784"/>
            <a:ext cx="3312368" cy="3312369"/>
          </a:xfrm>
          <a:prstGeom prst="rect">
            <a:avLst/>
          </a:prstGeom>
          <a:noFill/>
          <a:extLst>
            <a:ext uri="{909E8E84-426E-40DD-AFC4-6F175D3DCCD1}">
              <a14:hiddenFill xmlns:a14="http://schemas.microsoft.com/office/drawing/2010/main">
                <a:solidFill>
                  <a:srgbClr val="FFFFFF"/>
                </a:solidFill>
              </a14:hiddenFill>
            </a:ext>
          </a:extLst>
        </p:spPr>
      </p:pic>
      <p:sp>
        <p:nvSpPr>
          <p:cNvPr id="8" name="7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9" name="8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5937697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Sincronización de Hilos</a:t>
            </a:r>
            <a:endParaRPr lang="es-MX" dirty="0">
              <a:solidFill>
                <a:schemeClr val="bg1"/>
              </a:solidFill>
            </a:endParaRPr>
          </a:p>
        </p:txBody>
      </p:sp>
      <p:sp>
        <p:nvSpPr>
          <p:cNvPr id="3" name="2 Marcador de contenido"/>
          <p:cNvSpPr>
            <a:spLocks noGrp="1"/>
          </p:cNvSpPr>
          <p:nvPr>
            <p:ph idx="1"/>
          </p:nvPr>
        </p:nvSpPr>
        <p:spPr>
          <a:xfrm>
            <a:off x="457200" y="1340768"/>
            <a:ext cx="8229600" cy="4464496"/>
          </a:xfrm>
        </p:spPr>
        <p:txBody>
          <a:bodyPr>
            <a:normAutofit/>
          </a:bodyPr>
          <a:lstStyle/>
          <a:p>
            <a:pPr algn="just"/>
            <a:r>
              <a:rPr lang="es-MX" sz="2400" dirty="0">
                <a:solidFill>
                  <a:schemeClr val="bg1"/>
                </a:solidFill>
              </a:rPr>
              <a:t>En general los programas concurrentes deben ser correctos totalmente. </a:t>
            </a:r>
            <a:endParaRPr lang="es-MX" sz="2400" dirty="0" smtClean="0">
              <a:solidFill>
                <a:schemeClr val="bg1"/>
              </a:solidFill>
            </a:endParaRPr>
          </a:p>
          <a:p>
            <a:pPr algn="just"/>
            <a:r>
              <a:rPr lang="es-MX" sz="2400" dirty="0" smtClean="0">
                <a:solidFill>
                  <a:schemeClr val="bg1"/>
                </a:solidFill>
              </a:rPr>
              <a:t>Este </a:t>
            </a:r>
            <a:r>
              <a:rPr lang="es-MX" sz="2400" dirty="0">
                <a:solidFill>
                  <a:schemeClr val="bg1"/>
                </a:solidFill>
              </a:rPr>
              <a:t>concepto es la suma de dos conceptos </a:t>
            </a:r>
            <a:r>
              <a:rPr lang="es-MX" sz="2400" dirty="0" smtClean="0">
                <a:solidFill>
                  <a:schemeClr val="bg1"/>
                </a:solidFill>
              </a:rPr>
              <a:t>distintos: </a:t>
            </a:r>
            <a:r>
              <a:rPr lang="es-MX" sz="2400" dirty="0">
                <a:solidFill>
                  <a:schemeClr val="bg1"/>
                </a:solidFill>
              </a:rPr>
              <a:t>de la </a:t>
            </a:r>
            <a:r>
              <a:rPr lang="es-MX" sz="2400" b="1" dirty="0">
                <a:solidFill>
                  <a:srgbClr val="FFFF00"/>
                </a:solidFill>
              </a:rPr>
              <a:t>corrección </a:t>
            </a:r>
            <a:r>
              <a:rPr lang="es-MX" sz="2400" b="1" dirty="0" smtClean="0">
                <a:solidFill>
                  <a:srgbClr val="FFFF00"/>
                </a:solidFill>
              </a:rPr>
              <a:t>parcial </a:t>
            </a:r>
            <a:r>
              <a:rPr lang="es-MX" sz="2400" dirty="0" smtClean="0">
                <a:solidFill>
                  <a:schemeClr val="bg1"/>
                </a:solidFill>
              </a:rPr>
              <a:t>(</a:t>
            </a:r>
            <a:r>
              <a:rPr lang="es-MX" sz="2400" dirty="0">
                <a:solidFill>
                  <a:schemeClr val="bg1"/>
                </a:solidFill>
              </a:rPr>
              <a:t>o safety) esto es que </a:t>
            </a:r>
            <a:r>
              <a:rPr lang="es-MX" sz="2400" dirty="0" smtClean="0">
                <a:solidFill>
                  <a:schemeClr val="bg1"/>
                </a:solidFill>
              </a:rPr>
              <a:t>terminará </a:t>
            </a:r>
            <a:r>
              <a:rPr lang="es-MX" sz="2400" dirty="0">
                <a:solidFill>
                  <a:schemeClr val="bg1"/>
                </a:solidFill>
              </a:rPr>
              <a:t>en algún momento de tiempo finito. </a:t>
            </a:r>
            <a:endParaRPr lang="es-MX" sz="2400" dirty="0" smtClean="0">
              <a:solidFill>
                <a:schemeClr val="bg1"/>
              </a:solidFill>
            </a:endParaRPr>
          </a:p>
          <a:p>
            <a:pPr algn="just"/>
            <a:r>
              <a:rPr lang="es-MX" sz="2400" dirty="0" smtClean="0">
                <a:solidFill>
                  <a:schemeClr val="bg1"/>
                </a:solidFill>
              </a:rPr>
              <a:t>En estos </a:t>
            </a:r>
            <a:r>
              <a:rPr lang="es-MX" sz="2400" dirty="0">
                <a:solidFill>
                  <a:schemeClr val="bg1"/>
                </a:solidFill>
              </a:rPr>
              <a:t>programas por lo tanto hay que evitar que varios hilos entren en una sección critica (exclusión mutua o </a:t>
            </a:r>
            <a:r>
              <a:rPr lang="es-MX" sz="2400" dirty="0" err="1">
                <a:solidFill>
                  <a:schemeClr val="bg1"/>
                </a:solidFill>
              </a:rPr>
              <a:t>mutex</a:t>
            </a:r>
            <a:r>
              <a:rPr lang="es-MX" sz="2400" dirty="0">
                <a:solidFill>
                  <a:schemeClr val="bg1"/>
                </a:solidFill>
              </a:rPr>
              <a:t>) y que los programas se bloqueen (</a:t>
            </a:r>
            <a:r>
              <a:rPr lang="es-MX" sz="2400" dirty="0" err="1">
                <a:solidFill>
                  <a:schemeClr val="bg1"/>
                </a:solidFill>
              </a:rPr>
              <a:t>deadlock</a:t>
            </a:r>
            <a:r>
              <a:rPr lang="es-MX" sz="2400" dirty="0">
                <a:solidFill>
                  <a:schemeClr val="bg1"/>
                </a:solidFill>
              </a:rPr>
              <a:t>).</a:t>
            </a:r>
            <a:endParaRPr lang="es-MX" sz="2100" dirty="0" smtClean="0">
              <a:solidFill>
                <a:schemeClr val="bg1"/>
              </a:solidFill>
            </a:endParaRPr>
          </a:p>
          <a:p>
            <a:pPr algn="just"/>
            <a:endParaRPr lang="es-MX" sz="2100" dirty="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70</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21962964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Sincronización de Hilos</a:t>
            </a:r>
            <a:endParaRPr lang="es-MX" dirty="0">
              <a:solidFill>
                <a:schemeClr val="bg1"/>
              </a:solidFill>
            </a:endParaRPr>
          </a:p>
        </p:txBody>
      </p:sp>
      <p:sp>
        <p:nvSpPr>
          <p:cNvPr id="3" name="2 Marcador de contenido"/>
          <p:cNvSpPr>
            <a:spLocks noGrp="1"/>
          </p:cNvSpPr>
          <p:nvPr>
            <p:ph idx="1"/>
          </p:nvPr>
        </p:nvSpPr>
        <p:spPr>
          <a:xfrm>
            <a:off x="457200" y="1340768"/>
            <a:ext cx="8229600" cy="4464496"/>
          </a:xfrm>
        </p:spPr>
        <p:txBody>
          <a:bodyPr>
            <a:normAutofit/>
          </a:bodyPr>
          <a:lstStyle/>
          <a:p>
            <a:pPr algn="just"/>
            <a:r>
              <a:rPr lang="es-MX" sz="2400" dirty="0">
                <a:solidFill>
                  <a:schemeClr val="bg1"/>
                </a:solidFill>
              </a:rPr>
              <a:t>Además los programas que no terminan nunca (programas reactivos) deben cumplir la </a:t>
            </a:r>
            <a:r>
              <a:rPr lang="es-MX" sz="2400" b="1" dirty="0">
                <a:solidFill>
                  <a:srgbClr val="FFFF00"/>
                </a:solidFill>
              </a:rPr>
              <a:t>ausencia de inanición </a:t>
            </a:r>
            <a:r>
              <a:rPr lang="es-MX" sz="2400" dirty="0">
                <a:solidFill>
                  <a:schemeClr val="bg1"/>
                </a:solidFill>
              </a:rPr>
              <a:t>(</a:t>
            </a:r>
            <a:r>
              <a:rPr lang="es-MX" sz="2400" dirty="0" err="1">
                <a:solidFill>
                  <a:schemeClr val="bg1"/>
                </a:solidFill>
              </a:rPr>
              <a:t>starvation</a:t>
            </a:r>
            <a:r>
              <a:rPr lang="es-MX" sz="2400" dirty="0">
                <a:solidFill>
                  <a:schemeClr val="bg1"/>
                </a:solidFill>
              </a:rPr>
              <a:t>) esto es que tarde o temprano todos los hilos alcancen el control del procesador y ninguno quede indefinidamente en la lista de hilos listos </a:t>
            </a:r>
            <a:endParaRPr lang="es-MX" sz="2400" dirty="0" smtClean="0">
              <a:solidFill>
                <a:schemeClr val="bg1"/>
              </a:solidFill>
            </a:endParaRPr>
          </a:p>
          <a:p>
            <a:pPr algn="just"/>
            <a:r>
              <a:rPr lang="es-MX" sz="2400" dirty="0" smtClean="0">
                <a:solidFill>
                  <a:schemeClr val="bg1"/>
                </a:solidFill>
              </a:rPr>
              <a:t>Y </a:t>
            </a:r>
            <a:r>
              <a:rPr lang="es-MX" sz="2400" dirty="0">
                <a:solidFill>
                  <a:schemeClr val="bg1"/>
                </a:solidFill>
              </a:rPr>
              <a:t>también deben cumplir la propiedad de </a:t>
            </a:r>
            <a:r>
              <a:rPr lang="es-MX" sz="2400" b="1" dirty="0" err="1">
                <a:solidFill>
                  <a:srgbClr val="FFFF00"/>
                </a:solidFill>
              </a:rPr>
              <a:t>equitatividad</a:t>
            </a:r>
            <a:r>
              <a:rPr lang="es-MX" sz="2400" dirty="0">
                <a:solidFill>
                  <a:schemeClr val="bg1"/>
                </a:solidFill>
              </a:rPr>
              <a:t> (</a:t>
            </a:r>
            <a:r>
              <a:rPr lang="es-MX" sz="2400" dirty="0" err="1">
                <a:solidFill>
                  <a:schemeClr val="bg1"/>
                </a:solidFill>
              </a:rPr>
              <a:t>fairwess</a:t>
            </a:r>
            <a:r>
              <a:rPr lang="es-MX" sz="2400" dirty="0">
                <a:solidFill>
                  <a:schemeClr val="bg1"/>
                </a:solidFill>
              </a:rPr>
              <a:t>) esto es repartir el tiempo de la forma mas justa entre todos los hilos.</a:t>
            </a:r>
            <a:endParaRPr lang="es-MX" sz="2100" dirty="0">
              <a:solidFill>
                <a:schemeClr val="bg1"/>
              </a:solidFill>
            </a:endParaRPr>
          </a:p>
          <a:p>
            <a:pPr algn="just"/>
            <a:r>
              <a:rPr lang="es-MX" sz="2100" dirty="0">
                <a:solidFill>
                  <a:schemeClr val="bg1"/>
                </a:solidFill>
              </a:rPr>
              <a:t>Por lo tanto la sincronización se refiere a que solo un </a:t>
            </a:r>
            <a:r>
              <a:rPr lang="es-MX" sz="2100" dirty="0" err="1">
                <a:solidFill>
                  <a:schemeClr val="bg1"/>
                </a:solidFill>
              </a:rPr>
              <a:t>thread</a:t>
            </a:r>
            <a:r>
              <a:rPr lang="es-MX" sz="2100" dirty="0">
                <a:solidFill>
                  <a:schemeClr val="bg1"/>
                </a:solidFill>
              </a:rPr>
              <a:t> por vez puede acceder a un objeto.</a:t>
            </a: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71</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5805582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Tipos de interbloqueos</a:t>
            </a:r>
            <a:endParaRPr lang="es-MX" dirty="0">
              <a:solidFill>
                <a:schemeClr val="bg1"/>
              </a:solidFill>
            </a:endParaRPr>
          </a:p>
        </p:txBody>
      </p:sp>
      <p:sp>
        <p:nvSpPr>
          <p:cNvPr id="3" name="2 Marcador de contenido"/>
          <p:cNvSpPr>
            <a:spLocks noGrp="1"/>
          </p:cNvSpPr>
          <p:nvPr>
            <p:ph idx="1"/>
          </p:nvPr>
        </p:nvSpPr>
        <p:spPr>
          <a:xfrm>
            <a:off x="457200" y="1340768"/>
            <a:ext cx="8229600" cy="4680520"/>
          </a:xfrm>
        </p:spPr>
        <p:txBody>
          <a:bodyPr>
            <a:normAutofit/>
          </a:bodyPr>
          <a:lstStyle/>
          <a:p>
            <a:pPr algn="just"/>
            <a:r>
              <a:rPr lang="es-MX" sz="2400" dirty="0">
                <a:solidFill>
                  <a:schemeClr val="bg1"/>
                </a:solidFill>
              </a:rPr>
              <a:t>Los mecanismos de sincronización deben utilizarse de </a:t>
            </a:r>
            <a:r>
              <a:rPr lang="es-MX" sz="2400" dirty="0" smtClean="0">
                <a:solidFill>
                  <a:schemeClr val="bg1"/>
                </a:solidFill>
              </a:rPr>
              <a:t>manera conveniente </a:t>
            </a:r>
            <a:r>
              <a:rPr lang="es-MX" sz="2400" dirty="0">
                <a:solidFill>
                  <a:schemeClr val="bg1"/>
                </a:solidFill>
              </a:rPr>
              <a:t>para evitar interbloqueos. Los interbloqueos se clasifican en:</a:t>
            </a:r>
          </a:p>
          <a:p>
            <a:pPr lvl="1" algn="just"/>
            <a:r>
              <a:rPr lang="es-MX" sz="2000" b="1" u="sng" dirty="0" err="1">
                <a:solidFill>
                  <a:schemeClr val="accent6">
                    <a:lumMod val="60000"/>
                    <a:lumOff val="40000"/>
                  </a:schemeClr>
                </a:solidFill>
              </a:rPr>
              <a:t>Deadlock</a:t>
            </a:r>
            <a:r>
              <a:rPr lang="es-MX" sz="2000" dirty="0">
                <a:solidFill>
                  <a:schemeClr val="bg1"/>
                </a:solidFill>
              </a:rPr>
              <a:t>: un hilo A está a la espera de que un hilo B lo desbloquee, al tiempo que este hilo B está también bloqueado a la espera de que A lo desbloquee</a:t>
            </a:r>
            <a:r>
              <a:rPr lang="es-MX" sz="2000" dirty="0" smtClean="0">
                <a:solidFill>
                  <a:schemeClr val="bg1"/>
                </a:solidFill>
              </a:rPr>
              <a:t>.</a:t>
            </a:r>
          </a:p>
          <a:p>
            <a:pPr lvl="1" algn="just"/>
            <a:endParaRPr lang="es-MX" sz="2000" dirty="0">
              <a:solidFill>
                <a:schemeClr val="bg1"/>
              </a:solidFill>
            </a:endParaRPr>
          </a:p>
          <a:p>
            <a:pPr lvl="1" algn="just"/>
            <a:r>
              <a:rPr lang="es-MX" sz="2000" b="1" u="sng" dirty="0" err="1">
                <a:solidFill>
                  <a:schemeClr val="accent3">
                    <a:lumMod val="60000"/>
                    <a:lumOff val="40000"/>
                  </a:schemeClr>
                </a:solidFill>
              </a:rPr>
              <a:t>Livelock</a:t>
            </a:r>
            <a:r>
              <a:rPr lang="es-MX" sz="2000" dirty="0">
                <a:solidFill>
                  <a:schemeClr val="bg1"/>
                </a:solidFill>
              </a:rPr>
              <a:t>: similar al </a:t>
            </a:r>
            <a:r>
              <a:rPr lang="es-MX" sz="2000" dirty="0" err="1">
                <a:solidFill>
                  <a:schemeClr val="bg1"/>
                </a:solidFill>
              </a:rPr>
              <a:t>Deadlock</a:t>
            </a:r>
            <a:r>
              <a:rPr lang="es-MX" sz="2000" dirty="0">
                <a:solidFill>
                  <a:schemeClr val="bg1"/>
                </a:solidFill>
              </a:rPr>
              <a:t>, pero en esta situación A responde a una acción de B, y a causa de esta respuesta B responde con una acción a </a:t>
            </a:r>
            <a:r>
              <a:rPr lang="es-MX" sz="2000" dirty="0" err="1">
                <a:solidFill>
                  <a:schemeClr val="bg1"/>
                </a:solidFill>
              </a:rPr>
              <a:t>A</a:t>
            </a:r>
            <a:r>
              <a:rPr lang="es-MX" sz="2000" dirty="0">
                <a:solidFill>
                  <a:schemeClr val="bg1"/>
                </a:solidFill>
              </a:rPr>
              <a:t>, y así sucesivamente. Se ocupa toda la CPU produciendo un bloqueo de acciones continuas</a:t>
            </a:r>
            <a:r>
              <a:rPr lang="es-MX" sz="2000" dirty="0" smtClean="0">
                <a:solidFill>
                  <a:schemeClr val="bg1"/>
                </a:solidFill>
              </a:rPr>
              <a:t>.</a:t>
            </a:r>
            <a:endParaRPr lang="es-MX" sz="2000"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72</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2158615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Tipos de interbloqueos</a:t>
            </a:r>
            <a:endParaRPr lang="es-MX" dirty="0">
              <a:solidFill>
                <a:schemeClr val="bg1"/>
              </a:solidFill>
            </a:endParaRPr>
          </a:p>
        </p:txBody>
      </p:sp>
      <p:sp>
        <p:nvSpPr>
          <p:cNvPr id="3" name="2 Marcador de contenido"/>
          <p:cNvSpPr>
            <a:spLocks noGrp="1"/>
          </p:cNvSpPr>
          <p:nvPr>
            <p:ph idx="1"/>
          </p:nvPr>
        </p:nvSpPr>
        <p:spPr>
          <a:xfrm>
            <a:off x="457200" y="1340768"/>
            <a:ext cx="8229600" cy="4680520"/>
          </a:xfrm>
        </p:spPr>
        <p:txBody>
          <a:bodyPr>
            <a:normAutofit/>
          </a:bodyPr>
          <a:lstStyle/>
          <a:p>
            <a:pPr lvl="1" algn="just"/>
            <a:r>
              <a:rPr lang="es-MX" sz="2000" b="1" u="sng" dirty="0" err="1" smtClean="0">
                <a:solidFill>
                  <a:schemeClr val="accent5">
                    <a:lumMod val="60000"/>
                    <a:lumOff val="40000"/>
                  </a:schemeClr>
                </a:solidFill>
              </a:rPr>
              <a:t>Stravation</a:t>
            </a:r>
            <a:r>
              <a:rPr lang="es-MX" sz="2000" b="1" u="sng" dirty="0" smtClean="0">
                <a:solidFill>
                  <a:schemeClr val="accent5">
                    <a:lumMod val="60000"/>
                    <a:lumOff val="40000"/>
                  </a:schemeClr>
                </a:solidFill>
              </a:rPr>
              <a:t> </a:t>
            </a:r>
            <a:r>
              <a:rPr lang="es-MX" sz="2000" b="1" u="sng" dirty="0">
                <a:solidFill>
                  <a:schemeClr val="accent5">
                    <a:lumMod val="60000"/>
                    <a:lumOff val="40000"/>
                  </a:schemeClr>
                </a:solidFill>
              </a:rPr>
              <a:t>(Inanición)</a:t>
            </a:r>
            <a:r>
              <a:rPr lang="es-MX" sz="2000" dirty="0">
                <a:solidFill>
                  <a:schemeClr val="bg1"/>
                </a:solidFill>
              </a:rPr>
              <a:t>: Un hilo necesita consumir recursos, o bien ocupar CPU, pero se lo impide la existencia de otros hilos "hambrientos" que operan más de la cuenta sobre dichos recursos. Se impide el funcionamiento fluido del hilo o incluso da la impresión de bloqueo.</a:t>
            </a:r>
          </a:p>
          <a:p>
            <a:pPr algn="just"/>
            <a:r>
              <a:rPr lang="es-MX" sz="2400" dirty="0">
                <a:solidFill>
                  <a:schemeClr val="bg1"/>
                </a:solidFill>
              </a:rPr>
              <a:t>Detectar los bloqueos es difícil, tanto a priori como a posteriori, y deben ser estudiados cuidadosamente a la hora de diseñar la sincronización entre hilos.</a:t>
            </a: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73</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3667202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Sincronización de métodos</a:t>
            </a:r>
            <a:endParaRPr lang="es-MX" dirty="0">
              <a:solidFill>
                <a:schemeClr val="bg1"/>
              </a:solidFill>
            </a:endParaRPr>
          </a:p>
        </p:txBody>
      </p:sp>
      <p:sp>
        <p:nvSpPr>
          <p:cNvPr id="3" name="2 Marcador de contenido"/>
          <p:cNvSpPr>
            <a:spLocks noGrp="1"/>
          </p:cNvSpPr>
          <p:nvPr>
            <p:ph idx="1"/>
          </p:nvPr>
        </p:nvSpPr>
        <p:spPr>
          <a:xfrm>
            <a:off x="457200" y="1340768"/>
            <a:ext cx="8229600" cy="4464496"/>
          </a:xfrm>
        </p:spPr>
        <p:txBody>
          <a:bodyPr>
            <a:normAutofit/>
          </a:bodyPr>
          <a:lstStyle/>
          <a:p>
            <a:pPr algn="just"/>
            <a:r>
              <a:rPr lang="es-MX" sz="2400" dirty="0">
                <a:solidFill>
                  <a:schemeClr val="bg1"/>
                </a:solidFill>
              </a:rPr>
              <a:t>La ejecución de métodos de un objeto se puede forzar a que se haga en exclusión mutua utilizando la palabra </a:t>
            </a:r>
            <a:r>
              <a:rPr lang="es-MX" sz="2400" dirty="0" smtClean="0">
                <a:solidFill>
                  <a:schemeClr val="bg1"/>
                </a:solidFill>
              </a:rPr>
              <a:t>reservada </a:t>
            </a:r>
            <a:r>
              <a:rPr lang="es-MX" sz="2400" dirty="0">
                <a:solidFill>
                  <a:schemeClr val="bg1"/>
                </a:solidFill>
              </a:rPr>
              <a:t>a </a:t>
            </a:r>
            <a:r>
              <a:rPr lang="es-MX" sz="2400" dirty="0" err="1">
                <a:solidFill>
                  <a:schemeClr val="bg1"/>
                </a:solidFill>
              </a:rPr>
              <a:t>synchronized</a:t>
            </a:r>
            <a:r>
              <a:rPr lang="es-MX" sz="2400" dirty="0">
                <a:solidFill>
                  <a:schemeClr val="bg1"/>
                </a:solidFill>
              </a:rPr>
              <a:t> en la declaración del </a:t>
            </a:r>
            <a:r>
              <a:rPr lang="es-MX" sz="2400" dirty="0" smtClean="0">
                <a:solidFill>
                  <a:schemeClr val="bg1"/>
                </a:solidFill>
              </a:rPr>
              <a:t>método.</a:t>
            </a:r>
          </a:p>
          <a:p>
            <a:pPr algn="just"/>
            <a:r>
              <a:rPr lang="es-MX" sz="2400" dirty="0">
                <a:solidFill>
                  <a:schemeClr val="bg1"/>
                </a:solidFill>
              </a:rPr>
              <a:t>Este mecanismo asegura que la modificación del estado del objeto se realiza de forma consistente evitando las condiciones de carrera ya que solamente un objeto puede estar ejecutando en un momento dado un método sincronizado, o sea que no puede haber simultáneamente dos o mas objetos ejecutando métodos sincronizados (el mismo método o diferentes métodos) de forma simultánea. </a:t>
            </a:r>
            <a:endParaRPr lang="es-MX" sz="2100" dirty="0" smtClean="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74</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4194001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Sincronización de métodos</a:t>
            </a:r>
            <a:endParaRPr lang="es-MX" dirty="0">
              <a:solidFill>
                <a:schemeClr val="bg1"/>
              </a:solidFill>
            </a:endParaRPr>
          </a:p>
        </p:txBody>
      </p:sp>
      <p:sp>
        <p:nvSpPr>
          <p:cNvPr id="3" name="2 Marcador de contenido"/>
          <p:cNvSpPr>
            <a:spLocks noGrp="1"/>
          </p:cNvSpPr>
          <p:nvPr>
            <p:ph idx="1"/>
          </p:nvPr>
        </p:nvSpPr>
        <p:spPr>
          <a:xfrm>
            <a:off x="457200" y="1340768"/>
            <a:ext cx="8229600" cy="3816424"/>
          </a:xfrm>
        </p:spPr>
        <p:txBody>
          <a:bodyPr>
            <a:normAutofit/>
          </a:bodyPr>
          <a:lstStyle/>
          <a:p>
            <a:pPr algn="just"/>
            <a:r>
              <a:rPr lang="es-MX" sz="2100" dirty="0">
                <a:solidFill>
                  <a:schemeClr val="bg1"/>
                </a:solidFill>
              </a:rPr>
              <a:t>Esta </a:t>
            </a:r>
            <a:r>
              <a:rPr lang="es-MX" sz="2100" dirty="0" smtClean="0">
                <a:solidFill>
                  <a:schemeClr val="bg1"/>
                </a:solidFill>
              </a:rPr>
              <a:t>serialización del </a:t>
            </a:r>
            <a:r>
              <a:rPr lang="es-MX" sz="2100" dirty="0">
                <a:solidFill>
                  <a:schemeClr val="bg1"/>
                </a:solidFill>
              </a:rPr>
              <a:t>acceso a los métodos sincronizados asegura </a:t>
            </a:r>
            <a:r>
              <a:rPr lang="es-MX" sz="2100" dirty="0" smtClean="0">
                <a:solidFill>
                  <a:schemeClr val="bg1"/>
                </a:solidFill>
              </a:rPr>
              <a:t>evitar las condiciones </a:t>
            </a:r>
            <a:r>
              <a:rPr lang="es-MX" sz="2100" dirty="0">
                <a:solidFill>
                  <a:schemeClr val="bg1"/>
                </a:solidFill>
              </a:rPr>
              <a:t>de carrera, aunque por otra parte reduce las posibilidades de paralelismo en la utilización del objeto. </a:t>
            </a:r>
            <a:endParaRPr lang="es-MX" sz="2100" dirty="0" smtClean="0">
              <a:solidFill>
                <a:schemeClr val="bg1"/>
              </a:solidFill>
            </a:endParaRPr>
          </a:p>
          <a:p>
            <a:pPr algn="just"/>
            <a:r>
              <a:rPr lang="es-MX" sz="2100" dirty="0" smtClean="0">
                <a:solidFill>
                  <a:schemeClr val="bg1"/>
                </a:solidFill>
              </a:rPr>
              <a:t>El </a:t>
            </a:r>
            <a:r>
              <a:rPr lang="es-MX" sz="2100" dirty="0">
                <a:solidFill>
                  <a:schemeClr val="bg1"/>
                </a:solidFill>
              </a:rPr>
              <a:t>funcionamiento de esto consiste en que al iniciar un método sincronizado se toma el </a:t>
            </a:r>
            <a:r>
              <a:rPr lang="es-MX" sz="2100" dirty="0" err="1">
                <a:solidFill>
                  <a:schemeClr val="bg1"/>
                </a:solidFill>
              </a:rPr>
              <a:t>lock</a:t>
            </a:r>
            <a:r>
              <a:rPr lang="es-MX" sz="2100" dirty="0">
                <a:solidFill>
                  <a:schemeClr val="bg1"/>
                </a:solidFill>
              </a:rPr>
              <a:t> asociado al objeto y al finalizar se devuelve el </a:t>
            </a:r>
            <a:r>
              <a:rPr lang="es-MX" sz="2100" dirty="0" err="1">
                <a:solidFill>
                  <a:schemeClr val="bg1"/>
                </a:solidFill>
              </a:rPr>
              <a:t>lock</a:t>
            </a:r>
            <a:r>
              <a:rPr lang="es-MX" sz="2100" dirty="0">
                <a:solidFill>
                  <a:schemeClr val="bg1"/>
                </a:solidFill>
              </a:rPr>
              <a:t> dejándolo disponible. </a:t>
            </a:r>
            <a:endParaRPr lang="es-MX" sz="2100" dirty="0" smtClean="0">
              <a:solidFill>
                <a:schemeClr val="bg1"/>
              </a:solidFill>
            </a:endParaRPr>
          </a:p>
          <a:p>
            <a:pPr algn="just"/>
            <a:r>
              <a:rPr lang="es-MX" sz="2100" dirty="0" smtClean="0">
                <a:solidFill>
                  <a:schemeClr val="bg1"/>
                </a:solidFill>
              </a:rPr>
              <a:t>Los </a:t>
            </a:r>
            <a:r>
              <a:rPr lang="es-MX" sz="2100" dirty="0" smtClean="0">
                <a:solidFill>
                  <a:schemeClr val="bg1"/>
                </a:solidFill>
              </a:rPr>
              <a:t>métodos que tengan que acceder al mismo objeto se deben sincronizar para lograr el bloqueo.</a:t>
            </a:r>
          </a:p>
          <a:p>
            <a:pPr algn="just"/>
            <a:r>
              <a:rPr lang="es-MX" sz="2100" dirty="0" smtClean="0">
                <a:solidFill>
                  <a:schemeClr val="bg1"/>
                </a:solidFill>
              </a:rPr>
              <a:t>La ejecución </a:t>
            </a:r>
            <a:r>
              <a:rPr lang="es-MX" sz="2100" dirty="0" smtClean="0">
                <a:solidFill>
                  <a:schemeClr val="bg1"/>
                </a:solidFill>
              </a:rPr>
              <a:t>de dos  </a:t>
            </a:r>
            <a:r>
              <a:rPr lang="es-MX" sz="2100" dirty="0" smtClean="0">
                <a:solidFill>
                  <a:schemeClr val="bg1"/>
                </a:solidFill>
              </a:rPr>
              <a:t>métodos sincronizados es mutuamente excluyente.</a:t>
            </a: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75</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4509120"/>
            <a:ext cx="4108709" cy="1972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98151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Sincronización de bloques</a:t>
            </a:r>
            <a:endParaRPr lang="es-MX" dirty="0">
              <a:solidFill>
                <a:schemeClr val="bg1"/>
              </a:solidFill>
            </a:endParaRPr>
          </a:p>
        </p:txBody>
      </p:sp>
      <p:sp>
        <p:nvSpPr>
          <p:cNvPr id="3" name="2 Marcador de contenido"/>
          <p:cNvSpPr>
            <a:spLocks noGrp="1"/>
          </p:cNvSpPr>
          <p:nvPr>
            <p:ph idx="1"/>
          </p:nvPr>
        </p:nvSpPr>
        <p:spPr>
          <a:xfrm>
            <a:off x="457200" y="1340767"/>
            <a:ext cx="8229600" cy="5082951"/>
          </a:xfrm>
        </p:spPr>
        <p:txBody>
          <a:bodyPr>
            <a:normAutofit/>
          </a:bodyPr>
          <a:lstStyle/>
          <a:p>
            <a:pPr algn="just"/>
            <a:r>
              <a:rPr lang="es-MX" sz="2400" dirty="0">
                <a:solidFill>
                  <a:schemeClr val="bg1"/>
                </a:solidFill>
              </a:rPr>
              <a:t>Con el fin de reducir el efecto de la serialización de código sincronizado sobre el paralelismo, se puede hacer uso de la sincronización de bloque que resulta más flexible</a:t>
            </a:r>
            <a:r>
              <a:rPr lang="es-MX" sz="2400" dirty="0" smtClean="0">
                <a:solidFill>
                  <a:schemeClr val="bg1"/>
                </a:solidFill>
              </a:rPr>
              <a:t>:</a:t>
            </a:r>
          </a:p>
          <a:p>
            <a:pPr lvl="1" algn="just"/>
            <a:r>
              <a:rPr lang="es-MX" sz="2100" dirty="0">
                <a:solidFill>
                  <a:schemeClr val="bg1"/>
                </a:solidFill>
              </a:rPr>
              <a:t>Permite serializar segmentos de código dentro de un </a:t>
            </a:r>
            <a:r>
              <a:rPr lang="es-MX" sz="2100" dirty="0" smtClean="0">
                <a:solidFill>
                  <a:schemeClr val="bg1"/>
                </a:solidFill>
              </a:rPr>
              <a:t>método</a:t>
            </a:r>
          </a:p>
          <a:p>
            <a:pPr lvl="1" algn="just"/>
            <a:r>
              <a:rPr lang="es-MX" sz="2100" dirty="0" smtClean="0">
                <a:solidFill>
                  <a:schemeClr val="bg1"/>
                </a:solidFill>
              </a:rPr>
              <a:t>Permite </a:t>
            </a:r>
            <a:r>
              <a:rPr lang="es-MX" sz="2100" dirty="0">
                <a:solidFill>
                  <a:schemeClr val="bg1"/>
                </a:solidFill>
              </a:rPr>
              <a:t>elegir el objeto cuyo </a:t>
            </a:r>
            <a:r>
              <a:rPr lang="es-MX" sz="2100" dirty="0" err="1">
                <a:solidFill>
                  <a:schemeClr val="bg1"/>
                </a:solidFill>
              </a:rPr>
              <a:t>lock</a:t>
            </a:r>
            <a:r>
              <a:rPr lang="es-MX" sz="2100" dirty="0">
                <a:solidFill>
                  <a:schemeClr val="bg1"/>
                </a:solidFill>
              </a:rPr>
              <a:t> se va a utilizar en la sincronización (no ha de ser necesariamente </a:t>
            </a:r>
            <a:r>
              <a:rPr lang="es-MX" sz="2100" dirty="0" err="1">
                <a:solidFill>
                  <a:schemeClr val="bg1"/>
                </a:solidFill>
              </a:rPr>
              <a:t>this</a:t>
            </a:r>
            <a:r>
              <a:rPr lang="es-MX" sz="2100" dirty="0">
                <a:solidFill>
                  <a:schemeClr val="bg1"/>
                </a:solidFill>
              </a:rPr>
              <a:t>)</a:t>
            </a:r>
            <a:endParaRPr lang="es-MX" sz="2100" dirty="0" smtClean="0">
              <a:solidFill>
                <a:schemeClr val="bg1"/>
              </a:solidFill>
            </a:endParaRPr>
          </a:p>
          <a:p>
            <a:pPr lvl="1" algn="just"/>
            <a:r>
              <a:rPr lang="es-MX" sz="2100" dirty="0" smtClean="0">
                <a:solidFill>
                  <a:schemeClr val="bg1"/>
                </a:solidFill>
              </a:rPr>
              <a:t>Permite </a:t>
            </a:r>
            <a:r>
              <a:rPr lang="es-MX" sz="2100" dirty="0" smtClean="0">
                <a:solidFill>
                  <a:schemeClr val="bg1"/>
                </a:solidFill>
              </a:rPr>
              <a:t>ejecutar código sincronizado sin invocar un método sincronizado</a:t>
            </a:r>
          </a:p>
          <a:p>
            <a:pPr algn="just"/>
            <a:endParaRPr lang="es-MX" sz="2100" dirty="0" smtClean="0">
              <a:solidFill>
                <a:schemeClr val="bg1"/>
              </a:solidFill>
            </a:endParaRPr>
          </a:p>
          <a:p>
            <a:pPr algn="just"/>
            <a:r>
              <a:rPr lang="es-MX" sz="2100" dirty="0" smtClean="0">
                <a:solidFill>
                  <a:schemeClr val="bg1"/>
                </a:solidFill>
              </a:rPr>
              <a:t>Forma general:</a:t>
            </a:r>
          </a:p>
          <a:p>
            <a:pPr algn="just"/>
            <a:endParaRPr lang="es-MX" sz="2100" dirty="0" smtClean="0">
              <a:solidFill>
                <a:schemeClr val="bg1"/>
              </a:solidFill>
            </a:endParaRPr>
          </a:p>
          <a:p>
            <a:pPr algn="just"/>
            <a:endParaRPr lang="es-MX" sz="2100" dirty="0" smtClean="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76</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4797152"/>
            <a:ext cx="3185384" cy="137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6876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Sincronización de bloques</a:t>
            </a:r>
            <a:endParaRPr lang="es-MX" dirty="0">
              <a:solidFill>
                <a:schemeClr val="bg1"/>
              </a:solidFill>
            </a:endParaRPr>
          </a:p>
        </p:txBody>
      </p:sp>
      <p:sp>
        <p:nvSpPr>
          <p:cNvPr id="3" name="2 Marcador de contenido"/>
          <p:cNvSpPr>
            <a:spLocks noGrp="1"/>
          </p:cNvSpPr>
          <p:nvPr>
            <p:ph idx="1"/>
          </p:nvPr>
        </p:nvSpPr>
        <p:spPr>
          <a:xfrm>
            <a:off x="457200" y="1340767"/>
            <a:ext cx="8229600" cy="5082951"/>
          </a:xfrm>
        </p:spPr>
        <p:txBody>
          <a:bodyPr>
            <a:normAutofit/>
          </a:bodyPr>
          <a:lstStyle/>
          <a:p>
            <a:pPr algn="just"/>
            <a:r>
              <a:rPr lang="es-MX" sz="2400" dirty="0">
                <a:solidFill>
                  <a:schemeClr val="bg1"/>
                </a:solidFill>
              </a:rPr>
              <a:t>Hay que evitar que el objeto cuyo </a:t>
            </a:r>
            <a:r>
              <a:rPr lang="es-MX" sz="2400" dirty="0" err="1">
                <a:solidFill>
                  <a:schemeClr val="bg1"/>
                </a:solidFill>
              </a:rPr>
              <a:t>lock</a:t>
            </a:r>
            <a:r>
              <a:rPr lang="es-MX" sz="2400" dirty="0">
                <a:solidFill>
                  <a:schemeClr val="bg1"/>
                </a:solidFill>
              </a:rPr>
              <a:t> se utiliza en </a:t>
            </a:r>
            <a:r>
              <a:rPr lang="es-MX" sz="2400" dirty="0" err="1">
                <a:solidFill>
                  <a:schemeClr val="bg1"/>
                </a:solidFill>
              </a:rPr>
              <a:t>synchonized</a:t>
            </a:r>
            <a:r>
              <a:rPr lang="es-MX" sz="2400" dirty="0">
                <a:solidFill>
                  <a:schemeClr val="bg1"/>
                </a:solidFill>
              </a:rPr>
              <a:t> sea </a:t>
            </a:r>
            <a:r>
              <a:rPr lang="es-MX" sz="2400" dirty="0" err="1">
                <a:solidFill>
                  <a:schemeClr val="bg1"/>
                </a:solidFill>
              </a:rPr>
              <a:t>null</a:t>
            </a:r>
            <a:r>
              <a:rPr lang="es-MX" sz="2400" dirty="0">
                <a:solidFill>
                  <a:schemeClr val="bg1"/>
                </a:solidFill>
              </a:rPr>
              <a:t>, y también tener cuidado ya que las referencias a objetos pueden cambiar en tiempo de ejecución y por tanto los efectos sobre la sincronización pueden generar errores.</a:t>
            </a:r>
            <a:endParaRPr lang="es-MX" sz="2100" dirty="0" smtClean="0">
              <a:solidFill>
                <a:schemeClr val="bg1"/>
              </a:solidFill>
            </a:endParaRPr>
          </a:p>
          <a:p>
            <a:pPr algn="just"/>
            <a:r>
              <a:rPr lang="es-MX" sz="2400" dirty="0" smtClean="0">
                <a:solidFill>
                  <a:schemeClr val="bg1"/>
                </a:solidFill>
              </a:rPr>
              <a:t>Cuando </a:t>
            </a:r>
            <a:r>
              <a:rPr lang="es-MX" sz="2400" dirty="0" smtClean="0">
                <a:solidFill>
                  <a:schemeClr val="bg1"/>
                </a:solidFill>
              </a:rPr>
              <a:t>la sincronización se usa en muy pocos lugares. Son más convenientes los métodos sincronizados.</a:t>
            </a:r>
          </a:p>
          <a:p>
            <a:pPr algn="just"/>
            <a:r>
              <a:rPr lang="es-MX" sz="2400" dirty="0">
                <a:solidFill>
                  <a:schemeClr val="bg1"/>
                </a:solidFill>
              </a:rPr>
              <a:t>Se debe evitar la sincronización de bloques de código </a:t>
            </a:r>
            <a:r>
              <a:rPr lang="es-MX" sz="2400" dirty="0" smtClean="0">
                <a:solidFill>
                  <a:schemeClr val="bg1"/>
                </a:solidFill>
              </a:rPr>
              <a:t>(sentencias) y </a:t>
            </a:r>
            <a:r>
              <a:rPr lang="es-MX" sz="2400" dirty="0">
                <a:solidFill>
                  <a:schemeClr val="bg1"/>
                </a:solidFill>
              </a:rPr>
              <a:t>sustituirlas siempre que sea posible por la sincronización de métodos, lo que está más de acuerdo con el espíritu de la programación orientada a objetos. </a:t>
            </a:r>
          </a:p>
          <a:p>
            <a:pPr algn="just"/>
            <a:endParaRPr lang="es-MX" sz="2100" dirty="0" smtClean="0">
              <a:solidFill>
                <a:schemeClr val="bg1"/>
              </a:solidFill>
            </a:endParaRPr>
          </a:p>
          <a:p>
            <a:pPr algn="just"/>
            <a:endParaRPr lang="es-MX" sz="2100" dirty="0" smtClean="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77</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40914170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fontScale="90000"/>
          </a:bodyPr>
          <a:lstStyle/>
          <a:p>
            <a:r>
              <a:rPr lang="es-MX" b="1" dirty="0" smtClean="0">
                <a:solidFill>
                  <a:schemeClr val="bg1"/>
                </a:solidFill>
              </a:rPr>
              <a:t>Sincronización de métodos y bloques estáticos</a:t>
            </a:r>
            <a:endParaRPr lang="es-MX" dirty="0">
              <a:solidFill>
                <a:schemeClr val="bg1"/>
              </a:solidFill>
            </a:endParaRPr>
          </a:p>
        </p:txBody>
      </p:sp>
      <p:sp>
        <p:nvSpPr>
          <p:cNvPr id="3" name="2 Marcador de contenido"/>
          <p:cNvSpPr>
            <a:spLocks noGrp="1"/>
          </p:cNvSpPr>
          <p:nvPr>
            <p:ph idx="1"/>
          </p:nvPr>
        </p:nvSpPr>
        <p:spPr>
          <a:xfrm>
            <a:off x="457200" y="1340767"/>
            <a:ext cx="8229600" cy="5082951"/>
          </a:xfrm>
        </p:spPr>
        <p:txBody>
          <a:bodyPr>
            <a:normAutofit fontScale="92500" lnSpcReduction="20000"/>
          </a:bodyPr>
          <a:lstStyle/>
          <a:p>
            <a:pPr algn="just"/>
            <a:r>
              <a:rPr lang="es-MX" sz="2400" dirty="0">
                <a:solidFill>
                  <a:schemeClr val="bg1"/>
                </a:solidFill>
              </a:rPr>
              <a:t>Los métodos estáticos también pueden sincronizarse ya que cada clase tiene asociado también un </a:t>
            </a:r>
            <a:r>
              <a:rPr lang="es-MX" sz="2400" dirty="0" err="1">
                <a:solidFill>
                  <a:schemeClr val="bg1"/>
                </a:solidFill>
              </a:rPr>
              <a:t>lock</a:t>
            </a:r>
            <a:r>
              <a:rPr lang="es-MX" sz="2400" dirty="0">
                <a:solidFill>
                  <a:schemeClr val="bg1"/>
                </a:solidFill>
              </a:rPr>
              <a:t>, que en realidad es el </a:t>
            </a:r>
            <a:r>
              <a:rPr lang="es-MX" sz="2400" dirty="0" err="1">
                <a:solidFill>
                  <a:schemeClr val="bg1"/>
                </a:solidFill>
              </a:rPr>
              <a:t>lock</a:t>
            </a:r>
            <a:r>
              <a:rPr lang="es-MX" sz="2400" dirty="0">
                <a:solidFill>
                  <a:schemeClr val="bg1"/>
                </a:solidFill>
              </a:rPr>
              <a:t> del objeto de tipo </a:t>
            </a:r>
            <a:r>
              <a:rPr lang="es-MX" sz="2400" dirty="0" err="1">
                <a:solidFill>
                  <a:schemeClr val="bg1"/>
                </a:solidFill>
              </a:rPr>
              <a:t>Class</a:t>
            </a:r>
            <a:r>
              <a:rPr lang="es-MX" sz="2400" dirty="0">
                <a:solidFill>
                  <a:schemeClr val="bg1"/>
                </a:solidFill>
              </a:rPr>
              <a:t> asociado a la clase y que puede obtenerse explícitamente mediante: </a:t>
            </a:r>
            <a:endParaRPr lang="es-MX" sz="2400" dirty="0" smtClean="0">
              <a:solidFill>
                <a:schemeClr val="bg1"/>
              </a:solidFill>
            </a:endParaRPr>
          </a:p>
          <a:p>
            <a:pPr algn="just"/>
            <a:endParaRPr lang="es-MX" sz="2400" dirty="0" smtClean="0">
              <a:solidFill>
                <a:schemeClr val="bg1"/>
              </a:solidFill>
            </a:endParaRPr>
          </a:p>
          <a:p>
            <a:pPr marL="0" indent="0" algn="ctr">
              <a:buNone/>
            </a:pPr>
            <a:r>
              <a:rPr lang="es-MX" sz="1700" b="1" dirty="0" err="1" smtClean="0">
                <a:solidFill>
                  <a:srgbClr val="FFFF00"/>
                </a:solidFill>
                <a:latin typeface="Consolas" pitchFamily="49" charset="0"/>
                <a:cs typeface="Consolas" pitchFamily="49" charset="0"/>
              </a:rPr>
              <a:t>Class</a:t>
            </a:r>
            <a:r>
              <a:rPr lang="es-MX" sz="1700" b="1" dirty="0" smtClean="0">
                <a:solidFill>
                  <a:srgbClr val="FFFF00"/>
                </a:solidFill>
                <a:latin typeface="Consolas" pitchFamily="49" charset="0"/>
                <a:cs typeface="Consolas" pitchFamily="49" charset="0"/>
              </a:rPr>
              <a:t> </a:t>
            </a:r>
            <a:r>
              <a:rPr lang="es-MX" sz="1700" b="1" dirty="0" err="1">
                <a:solidFill>
                  <a:srgbClr val="FFFF00"/>
                </a:solidFill>
                <a:latin typeface="Consolas" pitchFamily="49" charset="0"/>
                <a:cs typeface="Consolas" pitchFamily="49" charset="0"/>
              </a:rPr>
              <a:t>classobj</a:t>
            </a:r>
            <a:r>
              <a:rPr lang="es-MX" sz="1700" b="1" dirty="0">
                <a:solidFill>
                  <a:srgbClr val="FFFF00"/>
                </a:solidFill>
                <a:latin typeface="Consolas" pitchFamily="49" charset="0"/>
                <a:cs typeface="Consolas" pitchFamily="49" charset="0"/>
              </a:rPr>
              <a:t> = </a:t>
            </a:r>
            <a:r>
              <a:rPr lang="es-MX" sz="1700" b="1" dirty="0" err="1">
                <a:solidFill>
                  <a:srgbClr val="FFFF00"/>
                </a:solidFill>
                <a:latin typeface="Consolas" pitchFamily="49" charset="0"/>
                <a:cs typeface="Consolas" pitchFamily="49" charset="0"/>
              </a:rPr>
              <a:t>Class.forName</a:t>
            </a:r>
            <a:r>
              <a:rPr lang="es-MX" sz="1700" b="1" dirty="0">
                <a:solidFill>
                  <a:srgbClr val="FFFF00"/>
                </a:solidFill>
                <a:latin typeface="Consolas" pitchFamily="49" charset="0"/>
                <a:cs typeface="Consolas" pitchFamily="49" charset="0"/>
              </a:rPr>
              <a:t>("</a:t>
            </a:r>
            <a:r>
              <a:rPr lang="es-MX" sz="1700" b="1" dirty="0" err="1">
                <a:solidFill>
                  <a:srgbClr val="FFFF00"/>
                </a:solidFill>
                <a:latin typeface="Consolas" pitchFamily="49" charset="0"/>
                <a:cs typeface="Consolas" pitchFamily="49" charset="0"/>
              </a:rPr>
              <a:t>Nombre_de_la_clase</a:t>
            </a:r>
            <a:r>
              <a:rPr lang="es-MX" sz="1700" b="1" dirty="0">
                <a:solidFill>
                  <a:srgbClr val="FFFF00"/>
                </a:solidFill>
                <a:latin typeface="Consolas" pitchFamily="49" charset="0"/>
                <a:cs typeface="Consolas" pitchFamily="49" charset="0"/>
              </a:rPr>
              <a:t>"); </a:t>
            </a:r>
            <a:endParaRPr lang="es-MX" sz="1700" b="1" dirty="0" smtClean="0">
              <a:solidFill>
                <a:srgbClr val="FFFF00"/>
              </a:solidFill>
              <a:latin typeface="Consolas" pitchFamily="49" charset="0"/>
              <a:cs typeface="Consolas" pitchFamily="49" charset="0"/>
            </a:endParaRPr>
          </a:p>
          <a:p>
            <a:pPr marL="0" indent="0" algn="just">
              <a:buNone/>
            </a:pPr>
            <a:endParaRPr lang="es-MX" sz="2400" dirty="0">
              <a:solidFill>
                <a:schemeClr val="bg1"/>
              </a:solidFill>
            </a:endParaRPr>
          </a:p>
          <a:p>
            <a:pPr marL="0" indent="0" algn="just">
              <a:buNone/>
            </a:pPr>
            <a:r>
              <a:rPr lang="es-MX" sz="2400" dirty="0" smtClean="0">
                <a:solidFill>
                  <a:schemeClr val="bg1"/>
                </a:solidFill>
              </a:rPr>
              <a:t>Los </a:t>
            </a:r>
            <a:r>
              <a:rPr lang="es-MX" sz="2400" dirty="0">
                <a:solidFill>
                  <a:schemeClr val="bg1"/>
                </a:solidFill>
              </a:rPr>
              <a:t>bloques de código dentro de un método estático pueden sincronizarse haciendo uso del objeto mencionado: </a:t>
            </a:r>
            <a:endParaRPr lang="es-MX" sz="2400" dirty="0" smtClean="0">
              <a:solidFill>
                <a:schemeClr val="bg1"/>
              </a:solidFill>
            </a:endParaRPr>
          </a:p>
          <a:p>
            <a:pPr marL="0" indent="0" algn="just">
              <a:buNone/>
            </a:pPr>
            <a:endParaRPr lang="es-MX" sz="2400" dirty="0" smtClean="0">
              <a:solidFill>
                <a:schemeClr val="bg1"/>
              </a:solidFill>
            </a:endParaRPr>
          </a:p>
          <a:p>
            <a:pPr marL="0" indent="0">
              <a:buNone/>
            </a:pPr>
            <a:r>
              <a:rPr lang="es-MX" sz="1700" dirty="0" err="1" smtClean="0">
                <a:solidFill>
                  <a:srgbClr val="FFFF00"/>
                </a:solidFill>
                <a:latin typeface="Consolas" pitchFamily="49" charset="0"/>
                <a:cs typeface="Consolas" pitchFamily="49" charset="0"/>
              </a:rPr>
              <a:t>public</a:t>
            </a:r>
            <a:r>
              <a:rPr lang="es-MX" sz="1700" dirty="0" smtClean="0">
                <a:solidFill>
                  <a:srgbClr val="FFFF00"/>
                </a:solidFill>
                <a:latin typeface="Consolas" pitchFamily="49" charset="0"/>
                <a:cs typeface="Consolas" pitchFamily="49" charset="0"/>
              </a:rPr>
              <a:t> </a:t>
            </a:r>
            <a:r>
              <a:rPr lang="es-MX" sz="1700" dirty="0" err="1">
                <a:solidFill>
                  <a:srgbClr val="FFFF00"/>
                </a:solidFill>
                <a:latin typeface="Consolas" pitchFamily="49" charset="0"/>
                <a:cs typeface="Consolas" pitchFamily="49" charset="0"/>
              </a:rPr>
              <a:t>class</a:t>
            </a:r>
            <a:r>
              <a:rPr lang="es-MX" sz="1700" dirty="0">
                <a:solidFill>
                  <a:srgbClr val="FFFF00"/>
                </a:solidFill>
                <a:latin typeface="Consolas" pitchFamily="49" charset="0"/>
                <a:cs typeface="Consolas" pitchFamily="49" charset="0"/>
              </a:rPr>
              <a:t> Ejemplo { </a:t>
            </a:r>
            <a:br>
              <a:rPr lang="es-MX" sz="1700" dirty="0">
                <a:solidFill>
                  <a:srgbClr val="FFFF00"/>
                </a:solidFill>
                <a:latin typeface="Consolas" pitchFamily="49" charset="0"/>
                <a:cs typeface="Consolas" pitchFamily="49" charset="0"/>
              </a:rPr>
            </a:br>
            <a:r>
              <a:rPr lang="es-MX" sz="1700" dirty="0" smtClean="0">
                <a:solidFill>
                  <a:srgbClr val="FFFF00"/>
                </a:solidFill>
                <a:latin typeface="Consolas" pitchFamily="49" charset="0"/>
                <a:cs typeface="Consolas" pitchFamily="49" charset="0"/>
              </a:rPr>
              <a:t>   </a:t>
            </a:r>
            <a:r>
              <a:rPr lang="es-MX" sz="1700" dirty="0" err="1" smtClean="0">
                <a:solidFill>
                  <a:srgbClr val="FFFF00"/>
                </a:solidFill>
                <a:latin typeface="Consolas" pitchFamily="49" charset="0"/>
                <a:cs typeface="Consolas" pitchFamily="49" charset="0"/>
              </a:rPr>
              <a:t>void</a:t>
            </a:r>
            <a:r>
              <a:rPr lang="es-MX" sz="1700" dirty="0" smtClean="0">
                <a:solidFill>
                  <a:srgbClr val="FFFF00"/>
                </a:solidFill>
                <a:latin typeface="Consolas" pitchFamily="49" charset="0"/>
                <a:cs typeface="Consolas" pitchFamily="49" charset="0"/>
              </a:rPr>
              <a:t> </a:t>
            </a:r>
            <a:r>
              <a:rPr lang="es-MX" sz="1700" dirty="0">
                <a:solidFill>
                  <a:srgbClr val="FFFF00"/>
                </a:solidFill>
                <a:latin typeface="Consolas" pitchFamily="49" charset="0"/>
                <a:cs typeface="Consolas" pitchFamily="49" charset="0"/>
              </a:rPr>
              <a:t>proceso() </a:t>
            </a:r>
            <a:r>
              <a:rPr lang="es-MX" sz="1700" dirty="0" smtClean="0">
                <a:solidFill>
                  <a:srgbClr val="FFFF00"/>
                </a:solidFill>
                <a:latin typeface="Consolas" pitchFamily="49" charset="0"/>
                <a:cs typeface="Consolas" pitchFamily="49" charset="0"/>
              </a:rPr>
              <a:t>{</a:t>
            </a:r>
            <a:br>
              <a:rPr lang="es-MX" sz="1700" dirty="0" smtClean="0">
                <a:solidFill>
                  <a:srgbClr val="FFFF00"/>
                </a:solidFill>
                <a:latin typeface="Consolas" pitchFamily="49" charset="0"/>
                <a:cs typeface="Consolas" pitchFamily="49" charset="0"/>
              </a:rPr>
            </a:br>
            <a:r>
              <a:rPr lang="es-MX" sz="1700" dirty="0" smtClean="0">
                <a:solidFill>
                  <a:srgbClr val="FFFF00"/>
                </a:solidFill>
                <a:latin typeface="Consolas" pitchFamily="49" charset="0"/>
                <a:cs typeface="Consolas" pitchFamily="49" charset="0"/>
              </a:rPr>
              <a:t>      .... </a:t>
            </a:r>
            <a:br>
              <a:rPr lang="es-MX" sz="1700" dirty="0" smtClean="0">
                <a:solidFill>
                  <a:srgbClr val="FFFF00"/>
                </a:solidFill>
                <a:latin typeface="Consolas" pitchFamily="49" charset="0"/>
                <a:cs typeface="Consolas" pitchFamily="49" charset="0"/>
              </a:rPr>
            </a:br>
            <a:r>
              <a:rPr lang="es-MX" sz="1700" dirty="0" smtClean="0">
                <a:solidFill>
                  <a:srgbClr val="FFFF00"/>
                </a:solidFill>
                <a:latin typeface="Consolas" pitchFamily="49" charset="0"/>
                <a:cs typeface="Consolas" pitchFamily="49" charset="0"/>
              </a:rPr>
              <a:t>      </a:t>
            </a:r>
            <a:r>
              <a:rPr lang="es-MX" sz="1700" dirty="0" err="1" smtClean="0">
                <a:solidFill>
                  <a:srgbClr val="FFFF00"/>
                </a:solidFill>
                <a:latin typeface="Consolas" pitchFamily="49" charset="0"/>
                <a:cs typeface="Consolas" pitchFamily="49" charset="0"/>
              </a:rPr>
              <a:t>synchronized</a:t>
            </a:r>
            <a:r>
              <a:rPr lang="es-MX" sz="1700" dirty="0" smtClean="0">
                <a:solidFill>
                  <a:srgbClr val="FFFF00"/>
                </a:solidFill>
                <a:latin typeface="Consolas" pitchFamily="49" charset="0"/>
                <a:cs typeface="Consolas" pitchFamily="49" charset="0"/>
              </a:rPr>
              <a:t> </a:t>
            </a:r>
            <a:r>
              <a:rPr lang="es-MX" sz="1700" dirty="0">
                <a:solidFill>
                  <a:srgbClr val="FFFF00"/>
                </a:solidFill>
                <a:latin typeface="Consolas" pitchFamily="49" charset="0"/>
                <a:cs typeface="Consolas" pitchFamily="49" charset="0"/>
              </a:rPr>
              <a:t>(</a:t>
            </a:r>
            <a:r>
              <a:rPr lang="es-MX" sz="1700" dirty="0" err="1">
                <a:solidFill>
                  <a:srgbClr val="FFFF00"/>
                </a:solidFill>
                <a:latin typeface="Consolas" pitchFamily="49" charset="0"/>
                <a:cs typeface="Consolas" pitchFamily="49" charset="0"/>
              </a:rPr>
              <a:t>Class.forName</a:t>
            </a:r>
            <a:r>
              <a:rPr lang="es-MX" sz="1700" dirty="0">
                <a:solidFill>
                  <a:srgbClr val="FFFF00"/>
                </a:solidFill>
                <a:latin typeface="Consolas" pitchFamily="49" charset="0"/>
                <a:cs typeface="Consolas" pitchFamily="49" charset="0"/>
              </a:rPr>
              <a:t>("Ejemplo")) </a:t>
            </a:r>
            <a:r>
              <a:rPr lang="es-MX" sz="1700" dirty="0" smtClean="0">
                <a:solidFill>
                  <a:srgbClr val="FFFF00"/>
                </a:solidFill>
                <a:latin typeface="Consolas" pitchFamily="49" charset="0"/>
                <a:cs typeface="Consolas" pitchFamily="49" charset="0"/>
              </a:rPr>
              <a:t>{</a:t>
            </a:r>
            <a:br>
              <a:rPr lang="es-MX" sz="1700" dirty="0" smtClean="0">
                <a:solidFill>
                  <a:srgbClr val="FFFF00"/>
                </a:solidFill>
                <a:latin typeface="Consolas" pitchFamily="49" charset="0"/>
                <a:cs typeface="Consolas" pitchFamily="49" charset="0"/>
              </a:rPr>
            </a:br>
            <a:r>
              <a:rPr lang="es-MX" sz="1700" dirty="0" smtClean="0">
                <a:solidFill>
                  <a:srgbClr val="FFFF00"/>
                </a:solidFill>
                <a:latin typeface="Consolas" pitchFamily="49" charset="0"/>
                <a:cs typeface="Consolas" pitchFamily="49" charset="0"/>
              </a:rPr>
              <a:t>          ..... </a:t>
            </a:r>
            <a:br>
              <a:rPr lang="es-MX" sz="1700" dirty="0" smtClean="0">
                <a:solidFill>
                  <a:srgbClr val="FFFF00"/>
                </a:solidFill>
                <a:latin typeface="Consolas" pitchFamily="49" charset="0"/>
                <a:cs typeface="Consolas" pitchFamily="49" charset="0"/>
              </a:rPr>
            </a:br>
            <a:r>
              <a:rPr lang="es-MX" sz="1700" dirty="0" smtClean="0">
                <a:solidFill>
                  <a:srgbClr val="FFFF00"/>
                </a:solidFill>
                <a:latin typeface="Consolas" pitchFamily="49" charset="0"/>
                <a:cs typeface="Consolas" pitchFamily="49" charset="0"/>
              </a:rPr>
              <a:t>      } </a:t>
            </a:r>
            <a:br>
              <a:rPr lang="es-MX" sz="1700" dirty="0" smtClean="0">
                <a:solidFill>
                  <a:srgbClr val="FFFF00"/>
                </a:solidFill>
                <a:latin typeface="Consolas" pitchFamily="49" charset="0"/>
                <a:cs typeface="Consolas" pitchFamily="49" charset="0"/>
              </a:rPr>
            </a:br>
            <a:r>
              <a:rPr lang="es-MX" sz="1700" dirty="0" smtClean="0">
                <a:solidFill>
                  <a:srgbClr val="FFFF00"/>
                </a:solidFill>
                <a:latin typeface="Consolas" pitchFamily="49" charset="0"/>
                <a:cs typeface="Consolas" pitchFamily="49" charset="0"/>
              </a:rPr>
              <a:t>       .... </a:t>
            </a:r>
            <a:br>
              <a:rPr lang="es-MX" sz="1700" dirty="0" smtClean="0">
                <a:solidFill>
                  <a:srgbClr val="FFFF00"/>
                </a:solidFill>
                <a:latin typeface="Consolas" pitchFamily="49" charset="0"/>
                <a:cs typeface="Consolas" pitchFamily="49" charset="0"/>
              </a:rPr>
            </a:br>
            <a:r>
              <a:rPr lang="es-MX" sz="1700" dirty="0" smtClean="0">
                <a:solidFill>
                  <a:srgbClr val="FFFF00"/>
                </a:solidFill>
                <a:latin typeface="Consolas" pitchFamily="49" charset="0"/>
                <a:cs typeface="Consolas" pitchFamily="49" charset="0"/>
              </a:rPr>
              <a:t>   } </a:t>
            </a:r>
            <a:br>
              <a:rPr lang="es-MX" sz="1700" dirty="0" smtClean="0">
                <a:solidFill>
                  <a:srgbClr val="FFFF00"/>
                </a:solidFill>
                <a:latin typeface="Consolas" pitchFamily="49" charset="0"/>
                <a:cs typeface="Consolas" pitchFamily="49" charset="0"/>
              </a:rPr>
            </a:br>
            <a:r>
              <a:rPr lang="es-MX" sz="1700" dirty="0" smtClean="0">
                <a:solidFill>
                  <a:srgbClr val="FFFF00"/>
                </a:solidFill>
                <a:latin typeface="Consolas" pitchFamily="49" charset="0"/>
                <a:cs typeface="Consolas" pitchFamily="49" charset="0"/>
              </a:rPr>
              <a:t>}</a:t>
            </a:r>
            <a:endParaRPr lang="es-MX" sz="1700" dirty="0" smtClean="0">
              <a:solidFill>
                <a:srgbClr val="FFFF00"/>
              </a:solidFill>
              <a:latin typeface="Consolas" pitchFamily="49" charset="0"/>
              <a:cs typeface="Consolas" pitchFamily="49" charset="0"/>
            </a:endParaRPr>
          </a:p>
          <a:p>
            <a:pPr algn="just"/>
            <a:endParaRPr lang="es-MX" sz="2100" dirty="0" smtClean="0">
              <a:solidFill>
                <a:schemeClr val="bg1"/>
              </a:solidFill>
            </a:endParaRPr>
          </a:p>
          <a:p>
            <a:pPr algn="just"/>
            <a:endParaRPr lang="es-MX" sz="2100" dirty="0" smtClean="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78</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37682154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Comunicación entre hilos</a:t>
            </a:r>
            <a:endParaRPr lang="es-MX" dirty="0">
              <a:solidFill>
                <a:schemeClr val="bg1"/>
              </a:solidFill>
            </a:endParaRPr>
          </a:p>
        </p:txBody>
      </p:sp>
      <p:sp>
        <p:nvSpPr>
          <p:cNvPr id="3" name="2 Marcador de contenido"/>
          <p:cNvSpPr>
            <a:spLocks noGrp="1"/>
          </p:cNvSpPr>
          <p:nvPr>
            <p:ph idx="1"/>
          </p:nvPr>
        </p:nvSpPr>
        <p:spPr>
          <a:xfrm>
            <a:off x="457200" y="1340768"/>
            <a:ext cx="8229600" cy="4464496"/>
          </a:xfrm>
        </p:spPr>
        <p:txBody>
          <a:bodyPr>
            <a:normAutofit/>
          </a:bodyPr>
          <a:lstStyle/>
          <a:p>
            <a:pPr algn="just"/>
            <a:r>
              <a:rPr lang="es-MX" sz="2100" dirty="0" smtClean="0">
                <a:solidFill>
                  <a:schemeClr val="bg1"/>
                </a:solidFill>
              </a:rPr>
              <a:t>Productor - Consumidor</a:t>
            </a:r>
            <a:endParaRPr lang="es-MX" sz="2100"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79</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074" y="2204864"/>
            <a:ext cx="741534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9 Conector curvado"/>
          <p:cNvCxnSpPr/>
          <p:nvPr/>
        </p:nvCxnSpPr>
        <p:spPr>
          <a:xfrm rot="10800000">
            <a:off x="5508105" y="4797151"/>
            <a:ext cx="1152128" cy="360040"/>
          </a:xfrm>
          <a:prstGeom prst="curvedConnector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6660232" y="4941168"/>
            <a:ext cx="786947" cy="384721"/>
          </a:xfrm>
          <a:prstGeom prst="rect">
            <a:avLst/>
          </a:prstGeom>
          <a:noFill/>
        </p:spPr>
        <p:txBody>
          <a:bodyPr wrap="none" rtlCol="0">
            <a:spAutoFit/>
          </a:bodyPr>
          <a:lstStyle/>
          <a:p>
            <a:r>
              <a:rPr lang="es-MX" sz="1900" dirty="0" smtClean="0">
                <a:solidFill>
                  <a:srgbClr val="00B050"/>
                </a:solidFill>
              </a:rPr>
              <a:t>buffer</a:t>
            </a:r>
            <a:endParaRPr lang="es-MX" sz="1900" dirty="0">
              <a:solidFill>
                <a:srgbClr val="00B050"/>
              </a:solidFill>
            </a:endParaRPr>
          </a:p>
        </p:txBody>
      </p:sp>
    </p:spTree>
    <p:extLst>
      <p:ext uri="{BB962C8B-B14F-4D97-AF65-F5344CB8AC3E}">
        <p14:creationId xmlns:p14="http://schemas.microsoft.com/office/powerpoint/2010/main" val="419400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Analogía del Ejemplo </a:t>
            </a:r>
            <a:endParaRPr lang="es-MX"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8</a:t>
            </a:fld>
            <a:endParaRPr lang="es-MX"/>
          </a:p>
        </p:txBody>
      </p:sp>
      <p:sp>
        <p:nvSpPr>
          <p:cNvPr id="6" name="5 CuadroTexto"/>
          <p:cNvSpPr txBox="1"/>
          <p:nvPr/>
        </p:nvSpPr>
        <p:spPr>
          <a:xfrm>
            <a:off x="899592" y="1475492"/>
            <a:ext cx="1196161"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Programa</a:t>
            </a:r>
            <a:endParaRPr lang="es-MX" b="1" dirty="0">
              <a:solidFill>
                <a:schemeClr val="bg1"/>
              </a:solidFill>
              <a:latin typeface="Palatino Linotype" pitchFamily="18" charset="0"/>
            </a:endParaRPr>
          </a:p>
        </p:txBody>
      </p:sp>
      <p:sp>
        <p:nvSpPr>
          <p:cNvPr id="7" name="AutoShape 6" descr="http://vignette1.wikia.nocookie.net/kirby/images/c/ca/KDCED_Artwork_Chef_Kirby_(KSS).png/revision/latest?cb=2012063001184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5" name="14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16" name="15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27128588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Comunicación entre hilos</a:t>
            </a:r>
            <a:endParaRPr lang="es-MX" dirty="0">
              <a:solidFill>
                <a:schemeClr val="bg1"/>
              </a:solidFill>
            </a:endParaRPr>
          </a:p>
        </p:txBody>
      </p:sp>
      <p:sp>
        <p:nvSpPr>
          <p:cNvPr id="3" name="2 Marcador de contenido"/>
          <p:cNvSpPr>
            <a:spLocks noGrp="1"/>
          </p:cNvSpPr>
          <p:nvPr>
            <p:ph idx="1"/>
          </p:nvPr>
        </p:nvSpPr>
        <p:spPr>
          <a:xfrm>
            <a:off x="457200" y="1340768"/>
            <a:ext cx="8229600" cy="4464496"/>
          </a:xfrm>
        </p:spPr>
        <p:txBody>
          <a:bodyPr>
            <a:normAutofit/>
          </a:bodyPr>
          <a:lstStyle/>
          <a:p>
            <a:pPr algn="just"/>
            <a:r>
              <a:rPr lang="es-MX" sz="2100" dirty="0" smtClean="0">
                <a:solidFill>
                  <a:schemeClr val="bg1"/>
                </a:solidFill>
              </a:rPr>
              <a:t>Productor - Consumidor</a:t>
            </a:r>
            <a:endParaRPr lang="es-MX" sz="2100"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80</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074" y="2204864"/>
            <a:ext cx="741534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9 Conector curvado"/>
          <p:cNvCxnSpPr/>
          <p:nvPr/>
        </p:nvCxnSpPr>
        <p:spPr>
          <a:xfrm rot="10800000">
            <a:off x="5508105" y="4797151"/>
            <a:ext cx="1152128" cy="360040"/>
          </a:xfrm>
          <a:prstGeom prst="curvedConnector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6660232" y="4941168"/>
            <a:ext cx="786947" cy="384721"/>
          </a:xfrm>
          <a:prstGeom prst="rect">
            <a:avLst/>
          </a:prstGeom>
          <a:noFill/>
        </p:spPr>
        <p:txBody>
          <a:bodyPr wrap="none" rtlCol="0">
            <a:spAutoFit/>
          </a:bodyPr>
          <a:lstStyle/>
          <a:p>
            <a:r>
              <a:rPr lang="es-MX" sz="1900" dirty="0" smtClean="0">
                <a:solidFill>
                  <a:srgbClr val="00B050"/>
                </a:solidFill>
              </a:rPr>
              <a:t>buffer</a:t>
            </a:r>
            <a:endParaRPr lang="es-MX" sz="1900" dirty="0">
              <a:solidFill>
                <a:srgbClr val="00B050"/>
              </a:solidFill>
            </a:endParaRPr>
          </a:p>
        </p:txBody>
      </p:sp>
      <p:pic>
        <p:nvPicPr>
          <p:cNvPr id="2050" name="Picture 2" descr="http://2.bp.blogspot.com/-jU91Mw-DTK8/UfKJLYEzzuI/AAAAAAAABXA/oalsqqB1gMc/s1600/sala-de-esper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5788" y="4608786"/>
            <a:ext cx="662686" cy="6647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2.bp.blogspot.com/-jU91Mw-DTK8/UfKJLYEzzuI/AAAAAAAABXA/oalsqqB1gMc/s1600/sala-de-esper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7910" y="2636912"/>
            <a:ext cx="662686" cy="664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7477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Comunicación entre hilos</a:t>
            </a:r>
            <a:endParaRPr lang="es-MX" dirty="0">
              <a:solidFill>
                <a:schemeClr val="bg1"/>
              </a:solidFill>
            </a:endParaRPr>
          </a:p>
        </p:txBody>
      </p:sp>
      <p:sp>
        <p:nvSpPr>
          <p:cNvPr id="3" name="2 Marcador de contenido"/>
          <p:cNvSpPr>
            <a:spLocks noGrp="1"/>
          </p:cNvSpPr>
          <p:nvPr>
            <p:ph idx="1"/>
          </p:nvPr>
        </p:nvSpPr>
        <p:spPr>
          <a:xfrm>
            <a:off x="457200" y="1340768"/>
            <a:ext cx="8229600" cy="4464496"/>
          </a:xfrm>
        </p:spPr>
        <p:txBody>
          <a:bodyPr>
            <a:normAutofit/>
          </a:bodyPr>
          <a:lstStyle/>
          <a:p>
            <a:pPr algn="just"/>
            <a:r>
              <a:rPr lang="es-MX" sz="2100" dirty="0" smtClean="0">
                <a:solidFill>
                  <a:schemeClr val="bg1"/>
                </a:solidFill>
              </a:rPr>
              <a:t>Productor - Consumidor</a:t>
            </a:r>
            <a:endParaRPr lang="es-MX" sz="2100"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81</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074" y="2204864"/>
            <a:ext cx="741534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9 Conector curvado"/>
          <p:cNvCxnSpPr/>
          <p:nvPr/>
        </p:nvCxnSpPr>
        <p:spPr>
          <a:xfrm rot="10800000">
            <a:off x="5508105" y="4797151"/>
            <a:ext cx="1152128" cy="360040"/>
          </a:xfrm>
          <a:prstGeom prst="curvedConnector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6660232" y="4941168"/>
            <a:ext cx="786947" cy="384721"/>
          </a:xfrm>
          <a:prstGeom prst="rect">
            <a:avLst/>
          </a:prstGeom>
          <a:noFill/>
        </p:spPr>
        <p:txBody>
          <a:bodyPr wrap="none" rtlCol="0">
            <a:spAutoFit/>
          </a:bodyPr>
          <a:lstStyle/>
          <a:p>
            <a:r>
              <a:rPr lang="es-MX" sz="1900" dirty="0" smtClean="0">
                <a:solidFill>
                  <a:srgbClr val="00B050"/>
                </a:solidFill>
              </a:rPr>
              <a:t>buffer</a:t>
            </a:r>
            <a:endParaRPr lang="es-MX" sz="1900" dirty="0">
              <a:solidFill>
                <a:srgbClr val="00B050"/>
              </a:solidFill>
            </a:endParaRPr>
          </a:p>
        </p:txBody>
      </p:sp>
      <p:pic>
        <p:nvPicPr>
          <p:cNvPr id="2050" name="Picture 2" descr="http://2.bp.blogspot.com/-jU91Mw-DTK8/UfKJLYEzzuI/AAAAAAAABXA/oalsqqB1gMc/s1600/sala-de-esper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5788" y="4608786"/>
            <a:ext cx="662686" cy="6647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2.bp.blogspot.com/-jU91Mw-DTK8/UfKJLYEzzuI/AAAAAAAABXA/oalsqqB1gMc/s1600/sala-de-esper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7910" y="2636912"/>
            <a:ext cx="662686" cy="664764"/>
          </a:xfrm>
          <a:prstGeom prst="rect">
            <a:avLst/>
          </a:prstGeom>
          <a:noFill/>
          <a:extLst>
            <a:ext uri="{909E8E84-426E-40DD-AFC4-6F175D3DCCD1}">
              <a14:hiddenFill xmlns:a14="http://schemas.microsoft.com/office/drawing/2010/main">
                <a:solidFill>
                  <a:srgbClr val="FFFFFF"/>
                </a:solidFill>
              </a14:hiddenFill>
            </a:ext>
          </a:extLst>
        </p:spPr>
      </p:pic>
      <p:sp>
        <p:nvSpPr>
          <p:cNvPr id="6" name="5 Redondear rectángulo de esquina diagonal"/>
          <p:cNvSpPr/>
          <p:nvPr/>
        </p:nvSpPr>
        <p:spPr>
          <a:xfrm>
            <a:off x="3419872" y="5661248"/>
            <a:ext cx="2232248" cy="720080"/>
          </a:xfrm>
          <a:prstGeom prst="round2Diag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smtClean="0">
                <a:solidFill>
                  <a:schemeClr val="tx1"/>
                </a:solidFill>
              </a:rPr>
              <a:t>Se desperdician ciclos de CPU</a:t>
            </a:r>
            <a:endParaRPr lang="es-MX" b="1" dirty="0">
              <a:solidFill>
                <a:schemeClr val="tx1"/>
              </a:solidFill>
            </a:endParaRPr>
          </a:p>
        </p:txBody>
      </p:sp>
    </p:spTree>
    <p:extLst>
      <p:ext uri="{BB962C8B-B14F-4D97-AF65-F5344CB8AC3E}">
        <p14:creationId xmlns:p14="http://schemas.microsoft.com/office/powerpoint/2010/main" val="41036359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a:bodyPr>
          <a:lstStyle/>
          <a:p>
            <a:r>
              <a:rPr lang="es-MX" b="1" dirty="0" smtClean="0">
                <a:solidFill>
                  <a:schemeClr val="bg1"/>
                </a:solidFill>
              </a:rPr>
              <a:t>Comunicación entre hilos</a:t>
            </a:r>
            <a:endParaRPr lang="es-MX" dirty="0">
              <a:solidFill>
                <a:schemeClr val="bg1"/>
              </a:solidFill>
            </a:endParaRPr>
          </a:p>
        </p:txBody>
      </p:sp>
      <p:sp>
        <p:nvSpPr>
          <p:cNvPr id="3" name="2 Marcador de contenido"/>
          <p:cNvSpPr>
            <a:spLocks noGrp="1"/>
          </p:cNvSpPr>
          <p:nvPr>
            <p:ph idx="1"/>
          </p:nvPr>
        </p:nvSpPr>
        <p:spPr>
          <a:xfrm>
            <a:off x="457200" y="1340768"/>
            <a:ext cx="8229600" cy="4464496"/>
          </a:xfrm>
        </p:spPr>
        <p:txBody>
          <a:bodyPr>
            <a:normAutofit/>
          </a:bodyPr>
          <a:lstStyle/>
          <a:p>
            <a:pPr algn="just"/>
            <a:r>
              <a:rPr lang="es-MX" sz="2400" dirty="0">
                <a:solidFill>
                  <a:schemeClr val="bg1"/>
                </a:solidFill>
              </a:rPr>
              <a:t>Java proporciona un mecanismo elegante de comunicación entre procesos, a través de los métodos </a:t>
            </a:r>
            <a:r>
              <a:rPr lang="es-MX" sz="2400" dirty="0" err="1">
                <a:solidFill>
                  <a:schemeClr val="bg1"/>
                </a:solidFill>
              </a:rPr>
              <a:t>wait</a:t>
            </a:r>
            <a:r>
              <a:rPr lang="es-MX" sz="2400" dirty="0">
                <a:solidFill>
                  <a:schemeClr val="bg1"/>
                </a:solidFill>
              </a:rPr>
              <a:t>, </a:t>
            </a:r>
            <a:r>
              <a:rPr lang="es-MX" sz="2400" dirty="0" err="1">
                <a:solidFill>
                  <a:schemeClr val="bg1"/>
                </a:solidFill>
              </a:rPr>
              <a:t>notify</a:t>
            </a:r>
            <a:r>
              <a:rPr lang="es-MX" sz="2400" dirty="0">
                <a:solidFill>
                  <a:schemeClr val="bg1"/>
                </a:solidFill>
              </a:rPr>
              <a:t> y </a:t>
            </a:r>
            <a:r>
              <a:rPr lang="es-MX" sz="2400" dirty="0" err="1">
                <a:solidFill>
                  <a:schemeClr val="bg1"/>
                </a:solidFill>
              </a:rPr>
              <a:t>notifyAll</a:t>
            </a:r>
            <a:r>
              <a:rPr lang="es-MX" sz="2400" dirty="0">
                <a:solidFill>
                  <a:schemeClr val="bg1"/>
                </a:solidFill>
              </a:rPr>
              <a:t>. </a:t>
            </a:r>
          </a:p>
          <a:p>
            <a:pPr algn="just"/>
            <a:r>
              <a:rPr lang="es-MX" sz="2400" dirty="0">
                <a:solidFill>
                  <a:schemeClr val="bg1"/>
                </a:solidFill>
              </a:rPr>
              <a:t>Los métodos </a:t>
            </a:r>
            <a:r>
              <a:rPr lang="es-MX" sz="2400" b="1" dirty="0" err="1">
                <a:solidFill>
                  <a:schemeClr val="bg1"/>
                </a:solidFill>
              </a:rPr>
              <a:t>wait</a:t>
            </a:r>
            <a:r>
              <a:rPr lang="es-MX" sz="2400" b="1" dirty="0">
                <a:solidFill>
                  <a:schemeClr val="bg1"/>
                </a:solidFill>
              </a:rPr>
              <a:t> (), </a:t>
            </a:r>
            <a:r>
              <a:rPr lang="es-MX" sz="2400" b="1" dirty="0" err="1">
                <a:solidFill>
                  <a:schemeClr val="bg1"/>
                </a:solidFill>
              </a:rPr>
              <a:t>notify</a:t>
            </a:r>
            <a:r>
              <a:rPr lang="es-MX" sz="2400" b="1" dirty="0">
                <a:solidFill>
                  <a:schemeClr val="bg1"/>
                </a:solidFill>
              </a:rPr>
              <a:t> () y </a:t>
            </a:r>
            <a:r>
              <a:rPr lang="es-MX" sz="2400" b="1" dirty="0" err="1">
                <a:solidFill>
                  <a:schemeClr val="bg1"/>
                </a:solidFill>
              </a:rPr>
              <a:t>notify</a:t>
            </a:r>
            <a:r>
              <a:rPr lang="es-MX" sz="2400" b="1" dirty="0">
                <a:solidFill>
                  <a:schemeClr val="bg1"/>
                </a:solidFill>
              </a:rPr>
              <a:t> </a:t>
            </a:r>
            <a:r>
              <a:rPr lang="es-MX" sz="2400" b="1" dirty="0" err="1">
                <a:solidFill>
                  <a:schemeClr val="bg1"/>
                </a:solidFill>
              </a:rPr>
              <a:t>all</a:t>
            </a:r>
            <a:r>
              <a:rPr lang="es-MX" sz="2400" b="1" dirty="0">
                <a:solidFill>
                  <a:schemeClr val="bg1"/>
                </a:solidFill>
              </a:rPr>
              <a:t> () </a:t>
            </a:r>
            <a:r>
              <a:rPr lang="es-MX" sz="2400" dirty="0">
                <a:solidFill>
                  <a:schemeClr val="bg1"/>
                </a:solidFill>
              </a:rPr>
              <a:t>son parte de todos los objetos porque están implementados por la clase </a:t>
            </a:r>
            <a:r>
              <a:rPr lang="es-MX" sz="2400" b="1" dirty="0" err="1">
                <a:solidFill>
                  <a:schemeClr val="bg1"/>
                </a:solidFill>
              </a:rPr>
              <a:t>Object</a:t>
            </a:r>
            <a:r>
              <a:rPr lang="es-MX" sz="2400" b="1" dirty="0" smtClean="0">
                <a:solidFill>
                  <a:schemeClr val="bg1"/>
                </a:solidFill>
              </a:rPr>
              <a:t>.</a:t>
            </a:r>
          </a:p>
          <a:p>
            <a:pPr algn="just"/>
            <a:r>
              <a:rPr lang="es-MX" sz="2400" dirty="0">
                <a:solidFill>
                  <a:schemeClr val="bg1"/>
                </a:solidFill>
              </a:rPr>
              <a:t>Estos métodos sólo pueden ser llamados desde el interior de un método </a:t>
            </a:r>
            <a:r>
              <a:rPr lang="es-MX" sz="2400" b="1" i="1" dirty="0" err="1">
                <a:solidFill>
                  <a:schemeClr val="bg1"/>
                </a:solidFill>
              </a:rPr>
              <a:t>Synchronized</a:t>
            </a:r>
            <a:r>
              <a:rPr lang="es-MX" sz="2400" b="1" i="1" dirty="0">
                <a:solidFill>
                  <a:schemeClr val="bg1"/>
                </a:solidFill>
              </a:rPr>
              <a:t>. </a:t>
            </a:r>
            <a:endParaRPr lang="es-MX" sz="2400" b="1" i="1" dirty="0" smtClean="0">
              <a:solidFill>
                <a:schemeClr val="bg1"/>
              </a:solidFill>
            </a:endParaRPr>
          </a:p>
          <a:p>
            <a:pPr algn="just"/>
            <a:r>
              <a:rPr lang="es-MX" sz="2400" b="1" dirty="0" err="1">
                <a:solidFill>
                  <a:schemeClr val="bg1"/>
                </a:solidFill>
              </a:rPr>
              <a:t>w</a:t>
            </a:r>
            <a:r>
              <a:rPr lang="es-MX" sz="2400" b="1" dirty="0" err="1" smtClean="0">
                <a:solidFill>
                  <a:schemeClr val="bg1"/>
                </a:solidFill>
              </a:rPr>
              <a:t>ait</a:t>
            </a:r>
            <a:r>
              <a:rPr lang="es-MX" sz="2400" b="1" dirty="0" smtClean="0">
                <a:solidFill>
                  <a:schemeClr val="bg1"/>
                </a:solidFill>
              </a:rPr>
              <a:t>(): </a:t>
            </a:r>
            <a:r>
              <a:rPr lang="es-MX" sz="2400" dirty="0" smtClean="0">
                <a:solidFill>
                  <a:schemeClr val="bg1"/>
                </a:solidFill>
              </a:rPr>
              <a:t>le </a:t>
            </a:r>
            <a:r>
              <a:rPr lang="es-MX" sz="2400" dirty="0">
                <a:solidFill>
                  <a:schemeClr val="bg1"/>
                </a:solidFill>
              </a:rPr>
              <a:t>indica al hilo en curso que abandone el monitor y se vaya a dormir hasta que otro hilo entre en el mismo monitor y llame a </a:t>
            </a:r>
            <a:r>
              <a:rPr lang="es-MX" sz="2400" dirty="0" err="1">
                <a:solidFill>
                  <a:schemeClr val="bg1"/>
                </a:solidFill>
              </a:rPr>
              <a:t>notify</a:t>
            </a:r>
            <a:r>
              <a:rPr lang="es-MX" sz="2400" dirty="0">
                <a:solidFill>
                  <a:schemeClr val="bg1"/>
                </a:solidFill>
              </a:rPr>
              <a:t>.</a:t>
            </a:r>
            <a:endParaRPr lang="es-MX" sz="2400" b="1" i="1" dirty="0" smtClean="0">
              <a:solidFill>
                <a:schemeClr val="bg1"/>
              </a:solidFill>
            </a:endParaRPr>
          </a:p>
          <a:p>
            <a:pPr algn="just"/>
            <a:endParaRPr lang="es-MX" sz="2100"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82</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26819348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fontScale="90000"/>
          </a:bodyPr>
          <a:lstStyle/>
          <a:p>
            <a:r>
              <a:rPr lang="es-MX" b="1" dirty="0" smtClean="0">
                <a:solidFill>
                  <a:schemeClr val="bg1"/>
                </a:solidFill>
              </a:rPr>
              <a:t>Espera y notificación de eventos: </a:t>
            </a:r>
            <a:r>
              <a:rPr lang="es-MX" b="1" dirty="0" err="1" smtClean="0">
                <a:solidFill>
                  <a:schemeClr val="bg1"/>
                </a:solidFill>
              </a:rPr>
              <a:t>wait</a:t>
            </a:r>
            <a:r>
              <a:rPr lang="es-MX" b="1" dirty="0" smtClean="0">
                <a:solidFill>
                  <a:schemeClr val="bg1"/>
                </a:solidFill>
              </a:rPr>
              <a:t>() y </a:t>
            </a:r>
            <a:r>
              <a:rPr lang="es-MX" b="1" dirty="0" err="1" smtClean="0">
                <a:solidFill>
                  <a:schemeClr val="bg1"/>
                </a:solidFill>
              </a:rPr>
              <a:t>notify</a:t>
            </a:r>
            <a:r>
              <a:rPr lang="es-MX" b="1" dirty="0" smtClean="0">
                <a:solidFill>
                  <a:schemeClr val="bg1"/>
                </a:solidFill>
              </a:rPr>
              <a:t>()</a:t>
            </a:r>
            <a:endParaRPr lang="es-MX" dirty="0">
              <a:solidFill>
                <a:schemeClr val="bg1"/>
              </a:solidFill>
            </a:endParaRPr>
          </a:p>
        </p:txBody>
      </p:sp>
      <p:sp>
        <p:nvSpPr>
          <p:cNvPr id="3" name="2 Marcador de contenido"/>
          <p:cNvSpPr>
            <a:spLocks noGrp="1"/>
          </p:cNvSpPr>
          <p:nvPr>
            <p:ph idx="1"/>
          </p:nvPr>
        </p:nvSpPr>
        <p:spPr>
          <a:xfrm>
            <a:off x="457200" y="1628800"/>
            <a:ext cx="8229600" cy="4176464"/>
          </a:xfrm>
        </p:spPr>
        <p:txBody>
          <a:bodyPr>
            <a:normAutofit lnSpcReduction="10000"/>
          </a:bodyPr>
          <a:lstStyle/>
          <a:p>
            <a:pPr algn="just"/>
            <a:r>
              <a:rPr lang="es-MX" sz="2400" dirty="0">
                <a:solidFill>
                  <a:schemeClr val="bg1"/>
                </a:solidFill>
              </a:rPr>
              <a:t>El mecanismo de espera y notificación viene proporcionado en Java en la clase </a:t>
            </a:r>
            <a:r>
              <a:rPr lang="es-MX" sz="2400" dirty="0" err="1">
                <a:solidFill>
                  <a:schemeClr val="bg1"/>
                </a:solidFill>
              </a:rPr>
              <a:t>ancestra</a:t>
            </a:r>
            <a:r>
              <a:rPr lang="es-MX" sz="2400" dirty="0">
                <a:solidFill>
                  <a:schemeClr val="bg1"/>
                </a:solidFill>
              </a:rPr>
              <a:t> </a:t>
            </a:r>
            <a:r>
              <a:rPr lang="es-MX" sz="2400" dirty="0" err="1">
                <a:solidFill>
                  <a:schemeClr val="bg1"/>
                </a:solidFill>
              </a:rPr>
              <a:t>Object</a:t>
            </a:r>
            <a:r>
              <a:rPr lang="es-MX" sz="2400" dirty="0">
                <a:solidFill>
                  <a:schemeClr val="bg1"/>
                </a:solidFill>
              </a:rPr>
              <a:t>, este mecanismo evita la espera </a:t>
            </a:r>
            <a:r>
              <a:rPr lang="es-MX" sz="2400" dirty="0" smtClean="0">
                <a:solidFill>
                  <a:schemeClr val="bg1"/>
                </a:solidFill>
              </a:rPr>
              <a:t>ocupada o activa (</a:t>
            </a:r>
            <a:r>
              <a:rPr lang="es-MX" sz="2400" dirty="0" err="1" smtClean="0">
                <a:solidFill>
                  <a:schemeClr val="bg1"/>
                </a:solidFill>
              </a:rPr>
              <a:t>busy</a:t>
            </a:r>
            <a:r>
              <a:rPr lang="es-MX" sz="2400" dirty="0" smtClean="0">
                <a:solidFill>
                  <a:schemeClr val="bg1"/>
                </a:solidFill>
              </a:rPr>
              <a:t> </a:t>
            </a:r>
            <a:r>
              <a:rPr lang="es-MX" sz="2400" dirty="0" err="1" smtClean="0">
                <a:solidFill>
                  <a:schemeClr val="bg1"/>
                </a:solidFill>
              </a:rPr>
              <a:t>waiting</a:t>
            </a:r>
            <a:r>
              <a:rPr lang="es-MX" sz="2400" dirty="0" smtClean="0">
                <a:solidFill>
                  <a:schemeClr val="bg1"/>
                </a:solidFill>
              </a:rPr>
              <a:t>) </a:t>
            </a:r>
            <a:r>
              <a:rPr lang="es-MX" sz="2400" dirty="0">
                <a:solidFill>
                  <a:schemeClr val="bg1"/>
                </a:solidFill>
              </a:rPr>
              <a:t>de un hilo respecto de un cambio que ha de producir otro hilo. El primero hace una espera no ocupada (</a:t>
            </a:r>
            <a:r>
              <a:rPr lang="es-MX" sz="2400" dirty="0" err="1">
                <a:solidFill>
                  <a:schemeClr val="bg1"/>
                </a:solidFill>
              </a:rPr>
              <a:t>wait</a:t>
            </a:r>
            <a:r>
              <a:rPr lang="es-MX" sz="2400" dirty="0">
                <a:solidFill>
                  <a:schemeClr val="bg1"/>
                </a:solidFill>
              </a:rPr>
              <a:t>) y el segundo una notificación (</a:t>
            </a:r>
            <a:r>
              <a:rPr lang="es-MX" sz="2400" dirty="0" err="1">
                <a:solidFill>
                  <a:schemeClr val="bg1"/>
                </a:solidFill>
              </a:rPr>
              <a:t>notify</a:t>
            </a:r>
            <a:r>
              <a:rPr lang="es-MX" sz="2400" dirty="0">
                <a:solidFill>
                  <a:schemeClr val="bg1"/>
                </a:solidFill>
              </a:rPr>
              <a:t>). </a:t>
            </a:r>
            <a:endParaRPr lang="es-MX" sz="2400" dirty="0" smtClean="0">
              <a:solidFill>
                <a:schemeClr val="bg1"/>
              </a:solidFill>
            </a:endParaRPr>
          </a:p>
          <a:p>
            <a:pPr algn="just"/>
            <a:r>
              <a:rPr lang="es-MX" sz="2400" dirty="0">
                <a:solidFill>
                  <a:schemeClr val="bg1"/>
                </a:solidFill>
              </a:rPr>
              <a:t>Ambos métodos han de llamarse desde código sincronizado con el mismo </a:t>
            </a:r>
            <a:r>
              <a:rPr lang="es-MX" sz="2400" dirty="0" err="1">
                <a:solidFill>
                  <a:schemeClr val="bg1"/>
                </a:solidFill>
              </a:rPr>
              <a:t>lock</a:t>
            </a:r>
            <a:r>
              <a:rPr lang="es-MX" sz="2400" dirty="0">
                <a:solidFill>
                  <a:schemeClr val="bg1"/>
                </a:solidFill>
              </a:rPr>
              <a:t> para asegurar que el test de la condición y la entrada en espera se realizan en exclusión mutua. La función </a:t>
            </a:r>
            <a:r>
              <a:rPr lang="es-MX" sz="2400" dirty="0" err="1">
                <a:solidFill>
                  <a:schemeClr val="bg1"/>
                </a:solidFill>
              </a:rPr>
              <a:t>wait</a:t>
            </a:r>
            <a:r>
              <a:rPr lang="es-MX" sz="2400" dirty="0">
                <a:solidFill>
                  <a:schemeClr val="bg1"/>
                </a:solidFill>
              </a:rPr>
              <a:t>() libera el </a:t>
            </a:r>
            <a:r>
              <a:rPr lang="es-MX" sz="2400" dirty="0" err="1">
                <a:solidFill>
                  <a:schemeClr val="bg1"/>
                </a:solidFill>
              </a:rPr>
              <a:t>lock</a:t>
            </a:r>
            <a:r>
              <a:rPr lang="es-MX" sz="2400" dirty="0">
                <a:solidFill>
                  <a:schemeClr val="bg1"/>
                </a:solidFill>
              </a:rPr>
              <a:t> antes de iniciar la espera y retoma el </a:t>
            </a:r>
            <a:r>
              <a:rPr lang="es-MX" sz="2400" dirty="0" err="1">
                <a:solidFill>
                  <a:schemeClr val="bg1"/>
                </a:solidFill>
              </a:rPr>
              <a:t>lock</a:t>
            </a:r>
            <a:r>
              <a:rPr lang="es-MX" sz="2400" dirty="0">
                <a:solidFill>
                  <a:schemeClr val="bg1"/>
                </a:solidFill>
              </a:rPr>
              <a:t> después de recibir la notificación.</a:t>
            </a:r>
            <a:endParaRPr lang="es-MX" sz="2100"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83</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23013989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97768"/>
            <a:ext cx="8229600" cy="1143000"/>
          </a:xfrm>
        </p:spPr>
        <p:txBody>
          <a:bodyPr>
            <a:normAutofit fontScale="90000"/>
          </a:bodyPr>
          <a:lstStyle/>
          <a:p>
            <a:r>
              <a:rPr lang="es-MX" b="1" dirty="0" smtClean="0">
                <a:solidFill>
                  <a:schemeClr val="bg1"/>
                </a:solidFill>
              </a:rPr>
              <a:t>Espera y notificación de eventos: </a:t>
            </a:r>
            <a:r>
              <a:rPr lang="es-MX" b="1" dirty="0" err="1" smtClean="0">
                <a:solidFill>
                  <a:schemeClr val="bg1"/>
                </a:solidFill>
              </a:rPr>
              <a:t>notifyAll</a:t>
            </a:r>
            <a:r>
              <a:rPr lang="es-MX" b="1" dirty="0" smtClean="0">
                <a:solidFill>
                  <a:schemeClr val="bg1"/>
                </a:solidFill>
              </a:rPr>
              <a:t>()</a:t>
            </a:r>
            <a:endParaRPr lang="es-MX" dirty="0">
              <a:solidFill>
                <a:schemeClr val="bg1"/>
              </a:solidFill>
            </a:endParaRPr>
          </a:p>
        </p:txBody>
      </p:sp>
      <p:sp>
        <p:nvSpPr>
          <p:cNvPr id="3" name="2 Marcador de contenido"/>
          <p:cNvSpPr>
            <a:spLocks noGrp="1"/>
          </p:cNvSpPr>
          <p:nvPr>
            <p:ph idx="1"/>
          </p:nvPr>
        </p:nvSpPr>
        <p:spPr>
          <a:xfrm>
            <a:off x="457200" y="1628800"/>
            <a:ext cx="8229600" cy="4176464"/>
          </a:xfrm>
        </p:spPr>
        <p:txBody>
          <a:bodyPr>
            <a:normAutofit/>
          </a:bodyPr>
          <a:lstStyle/>
          <a:p>
            <a:pPr algn="just"/>
            <a:r>
              <a:rPr lang="es-MX" sz="2400" dirty="0">
                <a:solidFill>
                  <a:schemeClr val="bg1"/>
                </a:solidFill>
              </a:rPr>
              <a:t>Cuando hay varios hilos en espera de la misma condición no es posible saber cual de ellos recibirá la notificación. El método </a:t>
            </a:r>
            <a:r>
              <a:rPr lang="es-MX" sz="2400" dirty="0" err="1">
                <a:solidFill>
                  <a:schemeClr val="bg1"/>
                </a:solidFill>
              </a:rPr>
              <a:t>NotifyAll</a:t>
            </a:r>
            <a:r>
              <a:rPr lang="es-MX" sz="2400" dirty="0">
                <a:solidFill>
                  <a:schemeClr val="bg1"/>
                </a:solidFill>
              </a:rPr>
              <a:t> permite notificar a todos los hilos en espera que han utilizado el mismo </a:t>
            </a:r>
            <a:r>
              <a:rPr lang="es-MX" sz="2400" dirty="0" err="1">
                <a:solidFill>
                  <a:schemeClr val="bg1"/>
                </a:solidFill>
              </a:rPr>
              <a:t>lock</a:t>
            </a:r>
            <a:r>
              <a:rPr lang="es-MX" sz="2400" dirty="0">
                <a:solidFill>
                  <a:schemeClr val="bg1"/>
                </a:solidFill>
              </a:rPr>
              <a:t>, será el mismo </a:t>
            </a:r>
            <a:r>
              <a:rPr lang="es-MX" sz="2400" dirty="0" err="1">
                <a:solidFill>
                  <a:schemeClr val="bg1"/>
                </a:solidFill>
              </a:rPr>
              <a:t>lock</a:t>
            </a:r>
            <a:r>
              <a:rPr lang="es-MX" sz="2400" dirty="0">
                <a:solidFill>
                  <a:schemeClr val="bg1"/>
                </a:solidFill>
              </a:rPr>
              <a:t> que se ha utilizado para sincronizar el código que incluye la llamada a </a:t>
            </a:r>
            <a:r>
              <a:rPr lang="es-MX" sz="2400" dirty="0" err="1">
                <a:solidFill>
                  <a:schemeClr val="bg1"/>
                </a:solidFill>
              </a:rPr>
              <a:t>NotifyAll</a:t>
            </a:r>
            <a:r>
              <a:rPr lang="es-MX" sz="2400" dirty="0">
                <a:solidFill>
                  <a:schemeClr val="bg1"/>
                </a:solidFill>
              </a:rPr>
              <a:t>. </a:t>
            </a:r>
            <a:endParaRPr lang="es-MX" sz="2100"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84</a:t>
            </a:fld>
            <a:endParaRPr lang="es-MX"/>
          </a:p>
        </p:txBody>
      </p:sp>
      <p:sp>
        <p:nvSpPr>
          <p:cNvPr id="7" name="6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8" name="7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766620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1" dirty="0" smtClean="0">
                <a:solidFill>
                  <a:schemeClr val="bg1"/>
                </a:solidFill>
              </a:rPr>
              <a:t>Analogía del Ejemplo </a:t>
            </a:r>
            <a:endParaRPr lang="es-MX" dirty="0">
              <a:solidFill>
                <a:schemeClr val="bg1"/>
              </a:solidFill>
            </a:endParaRPr>
          </a:p>
        </p:txBody>
      </p:sp>
      <p:sp>
        <p:nvSpPr>
          <p:cNvPr id="5" name="4 Marcador de número de diapositiva"/>
          <p:cNvSpPr>
            <a:spLocks noGrp="1"/>
          </p:cNvSpPr>
          <p:nvPr>
            <p:ph type="sldNum" sz="quarter" idx="12"/>
          </p:nvPr>
        </p:nvSpPr>
        <p:spPr/>
        <p:txBody>
          <a:bodyPr/>
          <a:lstStyle/>
          <a:p>
            <a:fld id="{26E1CB57-ECA9-4034-9966-92321B4FCCFC}" type="slidenum">
              <a:rPr lang="es-MX" smtClean="0"/>
              <a:t>9</a:t>
            </a:fld>
            <a:endParaRPr lang="es-MX"/>
          </a:p>
        </p:txBody>
      </p:sp>
      <p:sp>
        <p:nvSpPr>
          <p:cNvPr id="6" name="5 CuadroTexto"/>
          <p:cNvSpPr txBox="1"/>
          <p:nvPr/>
        </p:nvSpPr>
        <p:spPr>
          <a:xfrm>
            <a:off x="899592" y="1475492"/>
            <a:ext cx="1196161" cy="369332"/>
          </a:xfrm>
          <a:prstGeom prst="rect">
            <a:avLst/>
          </a:prstGeom>
          <a:noFill/>
        </p:spPr>
        <p:txBody>
          <a:bodyPr wrap="none" rtlCol="0">
            <a:spAutoFit/>
          </a:bodyPr>
          <a:lstStyle/>
          <a:p>
            <a:pPr algn="ctr"/>
            <a:r>
              <a:rPr lang="es-MX" b="1" dirty="0" smtClean="0">
                <a:solidFill>
                  <a:schemeClr val="bg1"/>
                </a:solidFill>
                <a:latin typeface="Palatino Linotype" pitchFamily="18" charset="0"/>
              </a:rPr>
              <a:t>Programa</a:t>
            </a:r>
            <a:endParaRPr lang="es-MX" b="1" dirty="0">
              <a:solidFill>
                <a:schemeClr val="bg1"/>
              </a:solidFill>
              <a:latin typeface="Palatino Linotype" pitchFamily="18" charset="0"/>
            </a:endParaRPr>
          </a:p>
        </p:txBody>
      </p:sp>
      <p:pic>
        <p:nvPicPr>
          <p:cNvPr id="1026" name="Picture 2" descr="http://visitemosmisiones.com/receta/rece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00" y="1877082"/>
            <a:ext cx="2095752" cy="263203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http://vignette1.wikia.nocookie.net/kirby/images/c/ca/KDCED_Artwork_Chef_Kirby_(KSS).png/revision/latest?cb=2012063001184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15" name="14 CuadroTexto"/>
          <p:cNvSpPr txBox="1"/>
          <p:nvPr/>
        </p:nvSpPr>
        <p:spPr>
          <a:xfrm>
            <a:off x="35496" y="6608385"/>
            <a:ext cx="3888432" cy="276999"/>
          </a:xfrm>
          <a:prstGeom prst="rect">
            <a:avLst/>
          </a:prstGeom>
          <a:noFill/>
        </p:spPr>
        <p:txBody>
          <a:bodyPr wrap="square" rtlCol="0">
            <a:spAutoFit/>
          </a:bodyPr>
          <a:lstStyle/>
          <a:p>
            <a:r>
              <a:rPr lang="es-MX" sz="1200" dirty="0" smtClean="0">
                <a:solidFill>
                  <a:schemeClr val="bg1"/>
                </a:solidFill>
              </a:rPr>
              <a:t>M. en C. Sandra Ivette Bautista Rosales</a:t>
            </a:r>
            <a:endParaRPr lang="es-MX" sz="1200" dirty="0">
              <a:solidFill>
                <a:schemeClr val="bg1"/>
              </a:solidFill>
            </a:endParaRPr>
          </a:p>
        </p:txBody>
      </p:sp>
      <p:sp>
        <p:nvSpPr>
          <p:cNvPr id="16" name="15 CuadroTexto"/>
          <p:cNvSpPr txBox="1"/>
          <p:nvPr/>
        </p:nvSpPr>
        <p:spPr>
          <a:xfrm>
            <a:off x="35496" y="6423719"/>
            <a:ext cx="2800767" cy="307777"/>
          </a:xfrm>
          <a:prstGeom prst="rect">
            <a:avLst/>
          </a:prstGeom>
          <a:noFill/>
        </p:spPr>
        <p:txBody>
          <a:bodyPr wrap="none" rtlCol="0">
            <a:spAutoFit/>
          </a:bodyPr>
          <a:lstStyle/>
          <a:p>
            <a:pPr algn="ctr"/>
            <a:r>
              <a:rPr lang="es-MX" sz="1400" b="1" dirty="0" smtClean="0">
                <a:solidFill>
                  <a:schemeClr val="bg1"/>
                </a:solidFill>
                <a:latin typeface="Aparajita" pitchFamily="34" charset="0"/>
                <a:cs typeface="Aparajita" pitchFamily="34" charset="0"/>
              </a:rPr>
              <a:t>Aplicaciones para Comunicaciones en Red</a:t>
            </a:r>
          </a:p>
        </p:txBody>
      </p:sp>
    </p:spTree>
    <p:extLst>
      <p:ext uri="{BB962C8B-B14F-4D97-AF65-F5344CB8AC3E}">
        <p14:creationId xmlns:p14="http://schemas.microsoft.com/office/powerpoint/2010/main" val="180622040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24483</TotalTime>
  <Words>6840</Words>
  <Application>Microsoft Office PowerPoint</Application>
  <PresentationFormat>Presentación en pantalla (4:3)</PresentationFormat>
  <Paragraphs>906</Paragraphs>
  <Slides>84</Slides>
  <Notes>83</Notes>
  <HiddenSlides>0</HiddenSlides>
  <MMClips>0</MMClips>
  <ScaleCrop>false</ScaleCrop>
  <HeadingPairs>
    <vt:vector size="4" baseType="variant">
      <vt:variant>
        <vt:lpstr>Tema</vt:lpstr>
      </vt:variant>
      <vt:variant>
        <vt:i4>1</vt:i4>
      </vt:variant>
      <vt:variant>
        <vt:lpstr>Títulos de diapositiva</vt:lpstr>
      </vt:variant>
      <vt:variant>
        <vt:i4>84</vt:i4>
      </vt:variant>
    </vt:vector>
  </HeadingPairs>
  <TitlesOfParts>
    <vt:vector size="85" baseType="lpstr">
      <vt:lpstr>Tema de Office</vt:lpstr>
      <vt:lpstr>UNIDAD IV: HILOS</vt:lpstr>
      <vt:lpstr>Introducción</vt:lpstr>
      <vt:lpstr>Introducción</vt:lpstr>
      <vt:lpstr>Introducción</vt:lpstr>
      <vt:lpstr>Introducción</vt:lpstr>
      <vt:lpstr>Introducción</vt:lpstr>
      <vt:lpstr>Ejemplo - Pastel</vt:lpstr>
      <vt:lpstr>Analogía del Ejemplo </vt:lpstr>
      <vt:lpstr>Analogía del Ejemplo </vt:lpstr>
      <vt:lpstr>Analogía del Ejemplo </vt:lpstr>
      <vt:lpstr>Analogía del Ejemplo </vt:lpstr>
      <vt:lpstr>Analogía del Ejemplo </vt:lpstr>
      <vt:lpstr>Analogía del Ejemplo </vt:lpstr>
      <vt:lpstr>Analogía del Ejemplo </vt:lpstr>
      <vt:lpstr>Analogía del Ejemplo </vt:lpstr>
      <vt:lpstr>Introducción</vt:lpstr>
      <vt:lpstr>Introducción</vt:lpstr>
      <vt:lpstr>Introducción</vt:lpstr>
      <vt:lpstr>Introducción</vt:lpstr>
      <vt:lpstr>Introducción</vt:lpstr>
      <vt:lpstr>Introducción</vt:lpstr>
      <vt:lpstr>Introducción</vt:lpstr>
      <vt:lpstr>Introducción</vt:lpstr>
      <vt:lpstr>Introducción</vt:lpstr>
      <vt:lpstr>Concurrencia vs. Paralelismo</vt:lpstr>
      <vt:lpstr>Concurrencia vs. Paralelismo</vt:lpstr>
      <vt:lpstr>Concurrencia vs. Paralelismo</vt:lpstr>
      <vt:lpstr>Concurrencia vs. Paralelismo</vt:lpstr>
      <vt:lpstr>Concurrencia vs. Paralelismo</vt:lpstr>
      <vt:lpstr>Hilos</vt:lpstr>
      <vt:lpstr>Hilos</vt:lpstr>
      <vt:lpstr>Hilos</vt:lpstr>
      <vt:lpstr>Ventajas de usar Hilos</vt:lpstr>
      <vt:lpstr>Ciclo de vida de un Hilo</vt:lpstr>
      <vt:lpstr>Ciclo de vida de un Hilo</vt:lpstr>
      <vt:lpstr>Ciclo de vida de un Hilo</vt:lpstr>
      <vt:lpstr>Ciclo de vida de un Hilo</vt:lpstr>
      <vt:lpstr>Ciclo de vida de un Hilo</vt:lpstr>
      <vt:lpstr>Ciclo de vida de un Hilo</vt:lpstr>
      <vt:lpstr>Ciclo de vida de un Hilo</vt:lpstr>
      <vt:lpstr>Ciclo de vida de un Hilo</vt:lpstr>
      <vt:lpstr>Ciclo de vida de un Hilo: Nacido</vt:lpstr>
      <vt:lpstr>Ciclo de vida de un Hilo: Listo</vt:lpstr>
      <vt:lpstr>Ciclo de vida de un Hilo: Ejecutable</vt:lpstr>
      <vt:lpstr>Ciclo de vida de un Hilo: En ejecución</vt:lpstr>
      <vt:lpstr>Ciclo de vida de un Hilo:  No ejecutable</vt:lpstr>
      <vt:lpstr>No ejecutable – método sleep()</vt:lpstr>
      <vt:lpstr>No ejecutable – método suspend()</vt:lpstr>
      <vt:lpstr>No ejecutable – método wait()</vt:lpstr>
      <vt:lpstr>Ciclo de vida de un Hilo: Bloqueado</vt:lpstr>
      <vt:lpstr>Ciclo de vida de un Hilo: Muerto</vt:lpstr>
      <vt:lpstr>Ciclo de vida de un Hilo: Muerto</vt:lpstr>
      <vt:lpstr>Ciclo de vida de un Hilo: Muerto</vt:lpstr>
      <vt:lpstr>Métodos de creación de un hilo (Java)</vt:lpstr>
      <vt:lpstr>Control de hilos mediante métodos de Thread</vt:lpstr>
      <vt:lpstr>Control de hilos mediante métodos de Thread</vt:lpstr>
      <vt:lpstr>Prioridades de los hilos</vt:lpstr>
      <vt:lpstr>Prioridades de los hilos</vt:lpstr>
      <vt:lpstr>Prioridades de los hilos</vt:lpstr>
      <vt:lpstr>Prioridades de los hilos</vt:lpstr>
      <vt:lpstr>Manejo de la concurrencia</vt:lpstr>
      <vt:lpstr>Planificación de threads (hilos)</vt:lpstr>
      <vt:lpstr>Planificación de threads (hilos)</vt:lpstr>
      <vt:lpstr>Planificación de threads (hilos)</vt:lpstr>
      <vt:lpstr>Planificación de threads (hilos)</vt:lpstr>
      <vt:lpstr>Palabra reservada synchronized</vt:lpstr>
      <vt:lpstr>Palabra reservada synchronized</vt:lpstr>
      <vt:lpstr>Palabra reservada synchronized</vt:lpstr>
      <vt:lpstr>Sincronización de Hilos</vt:lpstr>
      <vt:lpstr>Sincronización de Hilos</vt:lpstr>
      <vt:lpstr>Sincronización de Hilos</vt:lpstr>
      <vt:lpstr>Tipos de interbloqueos</vt:lpstr>
      <vt:lpstr>Tipos de interbloqueos</vt:lpstr>
      <vt:lpstr>Sincronización de métodos</vt:lpstr>
      <vt:lpstr>Sincronización de métodos</vt:lpstr>
      <vt:lpstr>Sincronización de bloques</vt:lpstr>
      <vt:lpstr>Sincronización de bloques</vt:lpstr>
      <vt:lpstr>Sincronización de métodos y bloques estáticos</vt:lpstr>
      <vt:lpstr>Comunicación entre hilos</vt:lpstr>
      <vt:lpstr>Comunicación entre hilos</vt:lpstr>
      <vt:lpstr>Comunicación entre hilos</vt:lpstr>
      <vt:lpstr>Comunicación entre hilos</vt:lpstr>
      <vt:lpstr>Espera y notificación de eventos: wait() y notify()</vt:lpstr>
      <vt:lpstr>Espera y notificación de eventos: notifyAll()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Mikasa</dc:creator>
  <cp:lastModifiedBy>YDNAS</cp:lastModifiedBy>
  <cp:revision>138</cp:revision>
  <dcterms:created xsi:type="dcterms:W3CDTF">2015-04-15T15:52:34Z</dcterms:created>
  <dcterms:modified xsi:type="dcterms:W3CDTF">2015-12-08T20:18:20Z</dcterms:modified>
</cp:coreProperties>
</file>